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24"/>
  </p:notesMasterIdLst>
  <p:sldIdLst>
    <p:sldId id="274" r:id="rId2"/>
    <p:sldId id="275" r:id="rId3"/>
    <p:sldId id="257" r:id="rId4"/>
    <p:sldId id="258" r:id="rId5"/>
    <p:sldId id="263" r:id="rId6"/>
    <p:sldId id="283" r:id="rId7"/>
    <p:sldId id="264" r:id="rId8"/>
    <p:sldId id="265" r:id="rId9"/>
    <p:sldId id="286" r:id="rId10"/>
    <p:sldId id="284" r:id="rId11"/>
    <p:sldId id="287" r:id="rId12"/>
    <p:sldId id="277" r:id="rId13"/>
    <p:sldId id="278" r:id="rId14"/>
    <p:sldId id="266" r:id="rId15"/>
    <p:sldId id="288" r:id="rId16"/>
    <p:sldId id="279" r:id="rId17"/>
    <p:sldId id="280" r:id="rId18"/>
    <p:sldId id="290" r:id="rId19"/>
    <p:sldId id="281" r:id="rId20"/>
    <p:sldId id="282" r:id="rId21"/>
    <p:sldId id="262" r:id="rId22"/>
    <p:sldId id="273" r:id="rId23"/>
  </p:sldIdLst>
  <p:sldSz cx="12192000" cy="6858000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9984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10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15C0BB46-B465-46DA-82C3-2A020F61D9F7}" type="datetimeFigureOut">
              <a:rPr lang="fa-IR" smtClean="0"/>
              <a:t>03/11/1446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A39EA225-EEB9-4C91-889A-C42D6E658D7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106807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9EA225-EEB9-4C91-889A-C42D6E658D7C}" type="slidenum">
              <a:rPr lang="fa-IR" smtClean="0"/>
              <a:t>22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975310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414F1-4F01-466A-A9D8-E3ABD483E27C}" type="datetime8">
              <a:rPr lang="fa-IR" smtClean="0"/>
              <a:t>سپتامبر 14، 24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4AB6C-F360-412A-B651-63EA6BC5C73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219453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53D5D-75E6-49A3-B131-15954177C307}" type="datetime8">
              <a:rPr lang="fa-IR" smtClean="0"/>
              <a:t>سپتامبر 14، 24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4AB6C-F360-412A-B651-63EA6BC5C73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0584600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D82D6-7D8B-4E11-BCFC-724FA9A9BC29}" type="datetime8">
              <a:rPr lang="fa-IR" smtClean="0"/>
              <a:t>سپتامبر 14، 24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4AB6C-F360-412A-B651-63EA6BC5C73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419607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F35E-973C-4EEB-A71D-50652C821233}" type="datetime8">
              <a:rPr lang="fa-IR" smtClean="0"/>
              <a:t>سپتامبر 14، 24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4AB6C-F360-412A-B651-63EA6BC5C73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9431123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6B7C3-1104-4BD4-82D3-32AD5AF8FFC5}" type="datetime8">
              <a:rPr lang="fa-IR" smtClean="0"/>
              <a:t>سپتامبر 14، 24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4AB6C-F360-412A-B651-63EA6BC5C73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60838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C82DF0-4703-4B92-BB38-3FD692A8E294}" type="datetime8">
              <a:rPr lang="fa-IR" smtClean="0"/>
              <a:t>سپتامبر 14، 24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4AB6C-F360-412A-B651-63EA6BC5C73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79913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B7C59-E2CB-4CDA-B94D-D2F1AABEB72C}" type="datetime8">
              <a:rPr lang="fa-IR" smtClean="0"/>
              <a:t>سپتامبر 14، 24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4AB6C-F360-412A-B651-63EA6BC5C73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72093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429D7-8D3E-43CC-B0F7-851503994B9D}" type="datetime8">
              <a:rPr lang="fa-IR" smtClean="0"/>
              <a:t>سپتامبر 14، 24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4AB6C-F360-412A-B651-63EA6BC5C73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448109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3E099-8ADF-4191-97BD-0077A7FE71A1}" type="datetime8">
              <a:rPr lang="fa-IR" smtClean="0"/>
              <a:t>سپتامبر 14، 24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4AB6C-F360-412A-B651-63EA6BC5C73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244222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5F282-2B65-47FF-8B32-29A19B67995F}" type="datetime8">
              <a:rPr lang="fa-IR" smtClean="0"/>
              <a:t>سپتامبر 14، 24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4AB6C-F360-412A-B651-63EA6BC5C73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300887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77B55-CC7A-4CFC-A696-90FA3F20BE81}" type="datetime8">
              <a:rPr lang="fa-IR" smtClean="0"/>
              <a:t>سپتامبر 14، 24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4AB6C-F360-412A-B651-63EA6BC5C73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192906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12C960-597B-445E-A714-7FECEE83EEB1}" type="datetime8">
              <a:rPr lang="fa-IR" smtClean="0"/>
              <a:t>سپتامبر 14، 24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54AB6C-F360-412A-B651-63EA6BC5C73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82093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38500" y="2362200"/>
            <a:ext cx="6273800" cy="2248694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4AB6C-F360-412A-B651-63EA6BC5C73B}" type="slidenum">
              <a:rPr lang="fa-IR" smtClean="0"/>
              <a:t>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9675222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>
                <a:solidFill>
                  <a:prstClr val="black"/>
                </a:solidFill>
                <a:cs typeface="B Aseman" panose="00000400000000000000" pitchFamily="2" charset="-78"/>
              </a:rPr>
              <a:t>توصیه هایی برای انجام ورزش</a:t>
            </a:r>
            <a:endParaRPr lang="fa-IR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8200" y="1825625"/>
            <a:ext cx="10515600" cy="4351338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endParaRPr lang="fa-IR" sz="3600" dirty="0">
              <a:latin typeface="Angsana New" panose="02020603050405020304" pitchFamily="18" charset="-34"/>
              <a:cs typeface="B Baran" panose="00000400000000000000" pitchFamily="2" charset="-78"/>
            </a:endParaRPr>
          </a:p>
          <a:p>
            <a:pPr>
              <a:lnSpc>
                <a:spcPct val="100000"/>
              </a:lnSpc>
            </a:pPr>
            <a:r>
              <a:rPr lang="fa-IR" sz="3000" dirty="0">
                <a:latin typeface="Angsana New" panose="02020603050405020304" pitchFamily="18" charset="-34"/>
                <a:cs typeface="B Baran" panose="00000400000000000000" pitchFamily="2" charset="-78"/>
              </a:rPr>
              <a:t>اگر در شرایط سخت زندگی یا </a:t>
            </a:r>
            <a:r>
              <a:rPr lang="fa-IR" sz="3000" dirty="0" smtClean="0">
                <a:latin typeface="Angsana New" panose="02020603050405020304" pitchFamily="18" charset="-34"/>
                <a:cs typeface="B Baran" panose="00000400000000000000" pitchFamily="2" charset="-78"/>
              </a:rPr>
              <a:t>هنگامي که </a:t>
            </a:r>
            <a:r>
              <a:rPr lang="fa-IR" sz="3000" dirty="0">
                <a:latin typeface="Angsana New" panose="02020603050405020304" pitchFamily="18" charset="-34"/>
                <a:cs typeface="B Baran" panose="00000400000000000000" pitchFamily="2" charset="-78"/>
              </a:rPr>
              <a:t>افسرده و يا </a:t>
            </a:r>
            <a:r>
              <a:rPr lang="fa-IR" sz="3000" dirty="0" smtClean="0">
                <a:latin typeface="Angsana New" panose="02020603050405020304" pitchFamily="18" charset="-34"/>
                <a:cs typeface="B Baran" panose="00000400000000000000" pitchFamily="2" charset="-78"/>
              </a:rPr>
              <a:t>عصباني هستيم</a:t>
            </a:r>
            <a:r>
              <a:rPr lang="fa-IR" sz="3000" dirty="0">
                <a:latin typeface="Angsana New" panose="02020603050405020304" pitchFamily="18" charset="-34"/>
                <a:cs typeface="B Baran" panose="00000400000000000000" pitchFamily="2" charset="-78"/>
              </a:rPr>
              <a:t>، ورزش كنيم، روحيه مان بهتر خواهد شد.</a:t>
            </a:r>
          </a:p>
          <a:p>
            <a:pPr>
              <a:lnSpc>
                <a:spcPct val="100000"/>
              </a:lnSpc>
            </a:pPr>
            <a:r>
              <a:rPr lang="fa-IR" sz="3000" dirty="0">
                <a:latin typeface="Angsana New" panose="02020603050405020304" pitchFamily="18" charset="-34"/>
                <a:cs typeface="B Baran" panose="00000400000000000000" pitchFamily="2" charset="-78"/>
              </a:rPr>
              <a:t>هنگامي که </a:t>
            </a:r>
            <a:r>
              <a:rPr lang="fa-IR" sz="3000" dirty="0" smtClean="0">
                <a:latin typeface="Angsana New" panose="02020603050405020304" pitchFamily="18" charset="-34"/>
                <a:cs typeface="B Baran" panose="00000400000000000000" pitchFamily="2" charset="-78"/>
              </a:rPr>
              <a:t>به همراه </a:t>
            </a:r>
            <a:r>
              <a:rPr lang="fa-IR" sz="3000" dirty="0">
                <a:latin typeface="Angsana New" panose="02020603050405020304" pitchFamily="18" charset="-34"/>
                <a:cs typeface="B Baran" panose="00000400000000000000" pitchFamily="2" charset="-78"/>
              </a:rPr>
              <a:t>خانواده و يا با دوستان به تعطيلات و </a:t>
            </a:r>
            <a:r>
              <a:rPr lang="fa-IR" sz="3000" dirty="0">
                <a:latin typeface="Angsana New" panose="02020603050405020304" pitchFamily="18" charset="-34"/>
                <a:cs typeface="B Baran" panose="00000400000000000000" pitchFamily="2" charset="-78"/>
              </a:rPr>
              <a:t>پیك </a:t>
            </a:r>
            <a:r>
              <a:rPr lang="fa-IR" sz="3000" dirty="0" smtClean="0">
                <a:latin typeface="Angsana New" panose="02020603050405020304" pitchFamily="18" charset="-34"/>
                <a:cs typeface="B Baran" panose="00000400000000000000" pitchFamily="2" charset="-78"/>
              </a:rPr>
              <a:t>نيك رفته ايم</a:t>
            </a:r>
            <a:r>
              <a:rPr lang="fa-IR" sz="3000" dirty="0">
                <a:latin typeface="Angsana New" panose="02020603050405020304" pitchFamily="18" charset="-34"/>
                <a:cs typeface="B Baran" panose="00000400000000000000" pitchFamily="2" charset="-78"/>
              </a:rPr>
              <a:t>، حتما بخشي از وقت خود را به بازي و ورزش اختصاص دهيم</a:t>
            </a:r>
            <a:r>
              <a:rPr lang="fa-IR" sz="3000" dirty="0" smtClean="0">
                <a:latin typeface="Angsana New" panose="02020603050405020304" pitchFamily="18" charset="-34"/>
                <a:cs typeface="B Baran" panose="00000400000000000000" pitchFamily="2" charset="-78"/>
              </a:rPr>
              <a:t>.</a:t>
            </a:r>
            <a:endParaRPr lang="fa-IR" sz="3000" dirty="0">
              <a:latin typeface="Angsana New" panose="02020603050405020304" pitchFamily="18" charset="-34"/>
              <a:cs typeface="B Baran" panose="00000400000000000000" pitchFamily="2" charset="-78"/>
            </a:endParaRPr>
          </a:p>
          <a:p>
            <a:pPr>
              <a:lnSpc>
                <a:spcPct val="100000"/>
              </a:lnSpc>
            </a:pPr>
            <a:r>
              <a:rPr lang="fa-IR" sz="3000" dirty="0" smtClean="0">
                <a:latin typeface="Angsana New" panose="02020603050405020304" pitchFamily="18" charset="-34"/>
                <a:cs typeface="B Baran" panose="00000400000000000000" pitchFamily="2" charset="-78"/>
              </a:rPr>
              <a:t>از </a:t>
            </a:r>
            <a:r>
              <a:rPr lang="fa-IR" sz="3000" dirty="0">
                <a:latin typeface="Angsana New" panose="02020603050405020304" pitchFamily="18" charset="-34"/>
                <a:cs typeface="B Baran" panose="00000400000000000000" pitchFamily="2" charset="-78"/>
              </a:rPr>
              <a:t>هر فرصتی برای انجام ورزش استفاده کنیم. از زمان خود </a:t>
            </a:r>
            <a:r>
              <a:rPr lang="fa-IR" sz="3000" dirty="0" smtClean="0">
                <a:latin typeface="Angsana New" panose="02020603050405020304" pitchFamily="18" charset="-34"/>
                <a:cs typeface="B Baran" panose="00000400000000000000" pitchFamily="2" charset="-78"/>
              </a:rPr>
              <a:t>استفاده کنیم </a:t>
            </a:r>
            <a:r>
              <a:rPr lang="fa-IR" sz="3000" dirty="0">
                <a:latin typeface="Angsana New" panose="02020603050405020304" pitchFamily="18" charset="-34"/>
                <a:cs typeface="B Baran" panose="00000400000000000000" pitchFamily="2" charset="-78"/>
              </a:rPr>
              <a:t>تا زندگی </a:t>
            </a:r>
            <a:r>
              <a:rPr lang="fa-IR" sz="3000" dirty="0" smtClean="0">
                <a:latin typeface="Angsana New" panose="02020603050405020304" pitchFamily="18" charset="-34"/>
                <a:cs typeface="B Baran" panose="00000400000000000000" pitchFamily="2" charset="-78"/>
              </a:rPr>
              <a:t>سالمتری </a:t>
            </a:r>
            <a:r>
              <a:rPr lang="fa-IR" sz="3000" dirty="0">
                <a:latin typeface="Angsana New" panose="02020603050405020304" pitchFamily="18" charset="-34"/>
                <a:cs typeface="B Baran" panose="00000400000000000000" pitchFamily="2" charset="-78"/>
              </a:rPr>
              <a:t>داشته باشیم.</a:t>
            </a:r>
          </a:p>
          <a:p>
            <a:pPr>
              <a:lnSpc>
                <a:spcPct val="100000"/>
              </a:lnSpc>
            </a:pPr>
            <a:endParaRPr lang="fa-IR" sz="3000" dirty="0">
              <a:latin typeface="Angsana New" panose="02020603050405020304" pitchFamily="18" charset="-34"/>
              <a:cs typeface="B Baran" panose="00000400000000000000" pitchFamily="2" charset="-78"/>
            </a:endParaRPr>
          </a:p>
          <a:p>
            <a:endParaRPr lang="fa-IR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4AB6C-F360-412A-B651-63EA6BC5C73B}" type="slidenum">
              <a:rPr lang="fa-IR" smtClean="0"/>
              <a:t>10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092539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>
                <a:solidFill>
                  <a:prstClr val="black"/>
                </a:solidFill>
                <a:cs typeface="B Aseman" panose="00000400000000000000" pitchFamily="2" charset="-78"/>
              </a:rPr>
              <a:t>توصیه هایی برای انجام ورزش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fa-IR" sz="3000" dirty="0" smtClean="0">
                <a:latin typeface="Angsana New" panose="02020603050405020304" pitchFamily="18" charset="-34"/>
                <a:cs typeface="B Baran" panose="00000400000000000000" pitchFamily="2" charset="-78"/>
              </a:rPr>
              <a:t>همزمان </a:t>
            </a:r>
            <a:r>
              <a:rPr lang="fa-IR" sz="3000" dirty="0">
                <a:latin typeface="Angsana New" panose="02020603050405020304" pitchFamily="18" charset="-34"/>
                <a:cs typeface="B Baran" panose="00000400000000000000" pitchFamily="2" charset="-78"/>
              </a:rPr>
              <a:t>با پخش </a:t>
            </a:r>
            <a:r>
              <a:rPr lang="fa-IR" sz="3000" dirty="0" smtClean="0">
                <a:latin typeface="Angsana New" panose="02020603050405020304" pitchFamily="18" charset="-34"/>
                <a:cs typeface="B Baran" panose="00000400000000000000" pitchFamily="2" charset="-78"/>
              </a:rPr>
              <a:t>برنامه های </a:t>
            </a:r>
            <a:r>
              <a:rPr lang="fa-IR" sz="3000" dirty="0">
                <a:latin typeface="Angsana New" panose="02020603050405020304" pitchFamily="18" charset="-34"/>
                <a:cs typeface="B Baran" panose="00000400000000000000" pitchFamily="2" charset="-78"/>
              </a:rPr>
              <a:t>نرمش و ورزش در تلویزیون، به </a:t>
            </a:r>
            <a:r>
              <a:rPr lang="fa-IR" sz="3000" dirty="0" smtClean="0">
                <a:latin typeface="Angsana New" panose="02020603050405020304" pitchFamily="18" charset="-34"/>
                <a:cs typeface="B Baran" panose="00000400000000000000" pitchFamily="2" charset="-78"/>
              </a:rPr>
              <a:t>نرمش بپردازيم</a:t>
            </a:r>
            <a:r>
              <a:rPr lang="fa-IR" sz="3000" dirty="0">
                <a:latin typeface="Angsana New" panose="02020603050405020304" pitchFamily="18" charset="-34"/>
                <a:cs typeface="B Baran" panose="00000400000000000000" pitchFamily="2" charset="-78"/>
              </a:rPr>
              <a:t>.</a:t>
            </a:r>
          </a:p>
          <a:p>
            <a:pPr>
              <a:lnSpc>
                <a:spcPct val="100000"/>
              </a:lnSpc>
            </a:pPr>
            <a:r>
              <a:rPr lang="fa-IR" sz="3000" dirty="0">
                <a:latin typeface="Angsana New" panose="02020603050405020304" pitchFamily="18" charset="-34"/>
                <a:cs typeface="B Baran" panose="00000400000000000000" pitchFamily="2" charset="-78"/>
              </a:rPr>
              <a:t>افرادی که بیمار هستند باید به منظور انتخاب ورزش مناسب </a:t>
            </a:r>
            <a:r>
              <a:rPr lang="fa-IR" sz="3000" dirty="0" smtClean="0">
                <a:latin typeface="Angsana New" panose="02020603050405020304" pitchFamily="18" charset="-34"/>
                <a:cs typeface="B Baran" panose="00000400000000000000" pitchFamily="2" charset="-78"/>
              </a:rPr>
              <a:t>با پزشک </a:t>
            </a:r>
            <a:r>
              <a:rPr lang="fa-IR" sz="3000" dirty="0">
                <a:latin typeface="Angsana New" panose="02020603050405020304" pitchFamily="18" charset="-34"/>
                <a:cs typeface="B Baran" panose="00000400000000000000" pitchFamily="2" charset="-78"/>
              </a:rPr>
              <a:t>خود مشورت کنند.</a:t>
            </a:r>
          </a:p>
          <a:p>
            <a:pPr>
              <a:lnSpc>
                <a:spcPct val="100000"/>
              </a:lnSpc>
            </a:pPr>
            <a:endParaRPr lang="fa-IR" sz="3000" dirty="0">
              <a:latin typeface="Angsana New" panose="02020603050405020304" pitchFamily="18" charset="-34"/>
              <a:cs typeface="B Baran" panose="00000400000000000000" pitchFamily="2" charset="-78"/>
            </a:endParaRPr>
          </a:p>
          <a:p>
            <a:pPr>
              <a:lnSpc>
                <a:spcPct val="100000"/>
              </a:lnSpc>
            </a:pPr>
            <a:endParaRPr lang="fa-IR" sz="3000" dirty="0">
              <a:latin typeface="Angsana New" panose="02020603050405020304" pitchFamily="18" charset="-34"/>
              <a:cs typeface="B Baran" panose="00000400000000000000" pitchFamily="2" charset="-78"/>
            </a:endParaRPr>
          </a:p>
          <a:p>
            <a:endParaRPr lang="fa-I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0850" y="3733800"/>
            <a:ext cx="3670300" cy="2095500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4AB6C-F360-412A-B651-63EA6BC5C73B}" type="slidenum">
              <a:rPr lang="fa-IR" smtClean="0"/>
              <a:t>11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3144367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689099"/>
          </a:xfrm>
        </p:spPr>
        <p:txBody>
          <a:bodyPr>
            <a:normAutofit fontScale="90000"/>
          </a:bodyPr>
          <a:lstStyle/>
          <a:p>
            <a:pPr algn="ctr"/>
            <a:r>
              <a:rPr lang="fa-IR" sz="4900" dirty="0">
                <a:solidFill>
                  <a:prstClr val="black"/>
                </a:solidFill>
                <a:cs typeface="B Aseman" panose="00000400000000000000" pitchFamily="2" charset="-78"/>
              </a:rPr>
              <a:t>انواع </a:t>
            </a:r>
            <a:r>
              <a:rPr lang="fa-IR" sz="4900" dirty="0" smtClean="0">
                <a:solidFill>
                  <a:prstClr val="black"/>
                </a:solidFill>
                <a:cs typeface="B Aseman" panose="00000400000000000000" pitchFamily="2" charset="-78"/>
              </a:rPr>
              <a:t>فعالیتهای </a:t>
            </a:r>
            <a:r>
              <a:rPr lang="fa-IR" sz="4900" dirty="0">
                <a:solidFill>
                  <a:prstClr val="black"/>
                </a:solidFill>
                <a:cs typeface="B Aseman" panose="00000400000000000000" pitchFamily="2" charset="-78"/>
              </a:rPr>
              <a:t>بدني که باید در برنامه زندگی روزانه خود</a:t>
            </a:r>
            <a:br>
              <a:rPr lang="fa-IR" sz="4900" dirty="0">
                <a:solidFill>
                  <a:prstClr val="black"/>
                </a:solidFill>
                <a:cs typeface="B Aseman" panose="00000400000000000000" pitchFamily="2" charset="-78"/>
              </a:rPr>
            </a:br>
            <a:r>
              <a:rPr lang="fa-IR" sz="4900" dirty="0">
                <a:solidFill>
                  <a:prstClr val="black"/>
                </a:solidFill>
                <a:cs typeface="B Aseman" panose="00000400000000000000" pitchFamily="2" charset="-78"/>
              </a:rPr>
              <a:t>قرار دهيم:</a:t>
            </a:r>
            <a:r>
              <a:rPr lang="fa-IR" dirty="0"/>
              <a:t/>
            </a:r>
            <a:br>
              <a:rPr lang="fa-IR" dirty="0"/>
            </a:b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a-IR" sz="3000" dirty="0" smtClean="0">
                <a:latin typeface="Angsana New" panose="02020603050405020304" pitchFamily="18" charset="-34"/>
                <a:cs typeface="B Baran" panose="00000400000000000000" pitchFamily="2" charset="-78"/>
              </a:rPr>
              <a:t>بايد </a:t>
            </a:r>
            <a:r>
              <a:rPr lang="fa-IR" sz="3000" dirty="0">
                <a:latin typeface="Angsana New" panose="02020603050405020304" pitchFamily="18" charset="-34"/>
                <a:cs typeface="B Baran" panose="00000400000000000000" pitchFamily="2" charset="-78"/>
              </a:rPr>
              <a:t>هر سه نوع فعالیت بدنی زير را در </a:t>
            </a:r>
            <a:r>
              <a:rPr lang="fa-IR" sz="3000" dirty="0">
                <a:latin typeface="Angsana New" panose="02020603050405020304" pitchFamily="18" charset="-34"/>
                <a:cs typeface="B Baran" panose="00000400000000000000" pitchFamily="2" charset="-78"/>
              </a:rPr>
              <a:t>برنامه روزانه </a:t>
            </a:r>
            <a:r>
              <a:rPr lang="fa-IR" sz="3000" dirty="0">
                <a:latin typeface="Angsana New" panose="02020603050405020304" pitchFamily="18" charset="-34"/>
                <a:cs typeface="B Baran" panose="00000400000000000000" pitchFamily="2" charset="-78"/>
              </a:rPr>
              <a:t>یا هفتگی خود بگنجانيم، </a:t>
            </a:r>
            <a:r>
              <a:rPr lang="fa-IR" sz="3000" dirty="0" smtClean="0">
                <a:latin typeface="Angsana New" panose="02020603050405020304" pitchFamily="18" charset="-34"/>
                <a:cs typeface="B Baran" panose="00000400000000000000" pitchFamily="2" charset="-78"/>
              </a:rPr>
              <a:t>به طوری </a:t>
            </a:r>
            <a:r>
              <a:rPr lang="fa-IR" sz="3000" dirty="0">
                <a:latin typeface="Angsana New" panose="02020603050405020304" pitchFamily="18" charset="-34"/>
                <a:cs typeface="B Baran" panose="00000400000000000000" pitchFamily="2" charset="-78"/>
              </a:rPr>
              <a:t>که روزانه حداقل 60 دقیقه یا بیش تر، ترکیبی </a:t>
            </a:r>
            <a:r>
              <a:rPr lang="fa-IR" sz="3000" dirty="0" smtClean="0">
                <a:latin typeface="Angsana New" panose="02020603050405020304" pitchFamily="18" charset="-34"/>
                <a:cs typeface="B Baran" panose="00000400000000000000" pitchFamily="2" charset="-78"/>
              </a:rPr>
              <a:t>از:</a:t>
            </a:r>
            <a:endParaRPr lang="fa-IR" sz="3000" dirty="0">
              <a:latin typeface="Angsana New" panose="02020603050405020304" pitchFamily="18" charset="-34"/>
              <a:cs typeface="B Baran" panose="00000400000000000000" pitchFamily="2" charset="-78"/>
            </a:endParaRPr>
          </a:p>
          <a:p>
            <a:r>
              <a:rPr lang="fa-IR" sz="3000" dirty="0">
                <a:latin typeface="Angsana New" panose="02020603050405020304" pitchFamily="18" charset="-34"/>
                <a:cs typeface="B Baran" panose="00000400000000000000" pitchFamily="2" charset="-78"/>
              </a:rPr>
              <a:t>فعالیت </a:t>
            </a:r>
            <a:r>
              <a:rPr lang="fa-IR" sz="3000" dirty="0">
                <a:latin typeface="Angsana New" panose="02020603050405020304" pitchFamily="18" charset="-34"/>
                <a:cs typeface="B Baran" panose="00000400000000000000" pitchFamily="2" charset="-78"/>
              </a:rPr>
              <a:t>بدنی هوازی</a:t>
            </a:r>
          </a:p>
          <a:p>
            <a:r>
              <a:rPr lang="fa-IR" sz="3000" dirty="0">
                <a:latin typeface="Angsana New" panose="02020603050405020304" pitchFamily="18" charset="-34"/>
                <a:cs typeface="B Baran" panose="00000400000000000000" pitchFamily="2" charset="-78"/>
              </a:rPr>
              <a:t>فعالیت بدنی براي تقویت عضلانی</a:t>
            </a:r>
          </a:p>
          <a:p>
            <a:r>
              <a:rPr lang="fa-IR" sz="3000" dirty="0">
                <a:latin typeface="Angsana New" panose="02020603050405020304" pitchFamily="18" charset="-34"/>
                <a:cs typeface="B Baran" panose="00000400000000000000" pitchFamily="2" charset="-78"/>
              </a:rPr>
              <a:t>فعالیت بدنی براي تقویت و استحکام </a:t>
            </a:r>
            <a:r>
              <a:rPr lang="fa-IR" sz="3000" dirty="0">
                <a:latin typeface="Angsana New" panose="02020603050405020304" pitchFamily="18" charset="-34"/>
                <a:cs typeface="B Baran" panose="00000400000000000000" pitchFamily="2" charset="-78"/>
              </a:rPr>
              <a:t>استخوانی داشته </a:t>
            </a:r>
            <a:r>
              <a:rPr lang="fa-IR" sz="3000" dirty="0" smtClean="0">
                <a:latin typeface="Angsana New" panose="02020603050405020304" pitchFamily="18" charset="-34"/>
                <a:cs typeface="B Baran" panose="00000400000000000000" pitchFamily="2" charset="-78"/>
              </a:rPr>
              <a:t>باشیم.</a:t>
            </a:r>
            <a:endParaRPr lang="fa-IR" sz="3000" dirty="0">
              <a:latin typeface="Angsana New" panose="02020603050405020304" pitchFamily="18" charset="-34"/>
              <a:cs typeface="B Baran" panose="00000400000000000000" pitchFamily="2" charset="-78"/>
            </a:endParaRPr>
          </a:p>
          <a:p>
            <a:endParaRPr lang="fa-IR" sz="1900" dirty="0">
              <a:latin typeface="Angsana New" panose="02020603050405020304" pitchFamily="18" charset="-34"/>
              <a:cs typeface="B Baran" panose="00000400000000000000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4AB6C-F360-412A-B651-63EA6BC5C73B}" type="slidenum">
              <a:rPr lang="fa-IR" smtClean="0"/>
              <a:t>12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4048578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>
                <a:solidFill>
                  <a:prstClr val="black"/>
                </a:solidFill>
                <a:cs typeface="B Aseman" panose="00000400000000000000" pitchFamily="2" charset="-78"/>
              </a:rPr>
              <a:t>فعاليتهاي بدنی هوازي:</a:t>
            </a:r>
            <a:r>
              <a:rPr lang="fa-IR" dirty="0"/>
              <a:t/>
            </a:r>
            <a:br>
              <a:rPr lang="fa-IR" dirty="0"/>
            </a:b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a-IR" sz="3000" dirty="0">
                <a:latin typeface="Angsana New" panose="02020603050405020304" pitchFamily="18" charset="-34"/>
                <a:cs typeface="B Baran" panose="00000400000000000000" pitchFamily="2" charset="-78"/>
              </a:rPr>
              <a:t>فعاليتهايي </a:t>
            </a:r>
            <a:r>
              <a:rPr lang="fa-IR" sz="3000" dirty="0">
                <a:latin typeface="Angsana New" panose="02020603050405020304" pitchFamily="18" charset="-34"/>
                <a:cs typeface="B Baran" panose="00000400000000000000" pitchFamily="2" charset="-78"/>
              </a:rPr>
              <a:t>هستند كه همراه با جنب و جوش و حرکت بدن و اندا مها، موجب فعالیت  بیشتر دستگاه قلب و عروق و دستگاه تنفس فرد </a:t>
            </a:r>
            <a:r>
              <a:rPr lang="fa-IR" sz="3000" dirty="0" smtClean="0">
                <a:latin typeface="Angsana New" panose="02020603050405020304" pitchFamily="18" charset="-34"/>
                <a:cs typeface="B Baran" panose="00000400000000000000" pitchFamily="2" charset="-78"/>
              </a:rPr>
              <a:t>میشوند.</a:t>
            </a:r>
          </a:p>
          <a:p>
            <a:r>
              <a:rPr lang="fa-IR" sz="3000" dirty="0" smtClean="0">
                <a:latin typeface="Angsana New" panose="02020603050405020304" pitchFamily="18" charset="-34"/>
                <a:cs typeface="B Baran" panose="00000400000000000000" pitchFamily="2" charset="-78"/>
              </a:rPr>
              <a:t> </a:t>
            </a:r>
            <a:r>
              <a:rPr lang="fa-IR" sz="3000" dirty="0">
                <a:latin typeface="Angsana New" panose="02020603050405020304" pitchFamily="18" charset="-34"/>
                <a:cs typeface="B Baran" panose="00000400000000000000" pitchFamily="2" charset="-78"/>
              </a:rPr>
              <a:t>در </a:t>
            </a:r>
            <a:r>
              <a:rPr lang="fa-IR" sz="3000" dirty="0" smtClean="0">
                <a:latin typeface="Angsana New" panose="02020603050405020304" pitchFamily="18" charset="-34"/>
                <a:cs typeface="B Baran" panose="00000400000000000000" pitchFamily="2" charset="-78"/>
              </a:rPr>
              <a:t>فعالیتهای هوازی  با </a:t>
            </a:r>
            <a:r>
              <a:rPr lang="fa-IR" sz="3000" dirty="0">
                <a:latin typeface="Angsana New" panose="02020603050405020304" pitchFamily="18" charset="-34"/>
                <a:cs typeface="B Baran" panose="00000400000000000000" pitchFamily="2" charset="-78"/>
              </a:rPr>
              <a:t>توجه به مصرف انرژی و تلاش ضمن فعالیت، نیاز به مصرف اکسیژن توسط سلو لهای عضلانی بیشتر </a:t>
            </a:r>
            <a:r>
              <a:rPr lang="fa-IR" sz="3000" dirty="0" smtClean="0">
                <a:latin typeface="Angsana New" panose="02020603050405020304" pitchFamily="18" charset="-34"/>
                <a:cs typeface="B Baran" panose="00000400000000000000" pitchFamily="2" charset="-78"/>
              </a:rPr>
              <a:t>میشود</a:t>
            </a:r>
            <a:r>
              <a:rPr lang="fa-IR" sz="3000" dirty="0">
                <a:latin typeface="Angsana New" panose="02020603050405020304" pitchFamily="18" charset="-34"/>
                <a:cs typeface="B Baran" panose="00000400000000000000" pitchFamily="2" charset="-78"/>
              </a:rPr>
              <a:t>. به همین دليل تعداد ضربان قلب و تنفس در واحد زمان </a:t>
            </a:r>
            <a:r>
              <a:rPr lang="fa-IR" sz="3000" dirty="0" smtClean="0">
                <a:latin typeface="Angsana New" panose="02020603050405020304" pitchFamily="18" charset="-34"/>
                <a:cs typeface="B Baran" panose="00000400000000000000" pitchFamily="2" charset="-78"/>
              </a:rPr>
              <a:t>(یک دقیقه) بیشترمیشود </a:t>
            </a:r>
            <a:r>
              <a:rPr lang="fa-IR" sz="3000" dirty="0">
                <a:latin typeface="Angsana New" panose="02020603050405020304" pitchFamily="18" charset="-34"/>
                <a:cs typeface="B Baran" panose="00000400000000000000" pitchFamily="2" charset="-78"/>
              </a:rPr>
              <a:t>که با گرم شدن بدن و عرق کردن نیز همراه است</a:t>
            </a:r>
            <a:r>
              <a:rPr lang="fa-IR" sz="3000" dirty="0" smtClean="0">
                <a:latin typeface="Angsana New" panose="02020603050405020304" pitchFamily="18" charset="-34"/>
                <a:cs typeface="B Baran" panose="00000400000000000000" pitchFamily="2" charset="-78"/>
              </a:rPr>
              <a:t>.</a:t>
            </a:r>
          </a:p>
          <a:p>
            <a:r>
              <a:rPr lang="fa-IR" sz="3000" dirty="0" smtClean="0">
                <a:latin typeface="Angsana New" panose="02020603050405020304" pitchFamily="18" charset="-34"/>
                <a:cs typeface="B Baran" panose="00000400000000000000" pitchFamily="2" charset="-78"/>
              </a:rPr>
              <a:t>فعاليت </a:t>
            </a:r>
            <a:r>
              <a:rPr lang="fa-IR" sz="3000" dirty="0">
                <a:latin typeface="Angsana New" panose="02020603050405020304" pitchFamily="18" charset="-34"/>
                <a:cs typeface="B Baran" panose="00000400000000000000" pitchFamily="2" charset="-78"/>
              </a:rPr>
              <a:t>بدنی با </a:t>
            </a:r>
            <a:r>
              <a:rPr lang="fa-IR" sz="3000" dirty="0">
                <a:latin typeface="Angsana New" panose="02020603050405020304" pitchFamily="18" charset="-34"/>
                <a:cs typeface="B Baran" panose="00000400000000000000" pitchFamily="2" charset="-78"/>
              </a:rPr>
              <a:t>شدت </a:t>
            </a:r>
            <a:r>
              <a:rPr lang="fa-IR" sz="3000" dirty="0">
                <a:latin typeface="Angsana New" panose="02020603050405020304" pitchFamily="18" charset="-34"/>
                <a:cs typeface="B Baran" panose="00000400000000000000" pitchFamily="2" charset="-78"/>
              </a:rPr>
              <a:t>متوسط به هر نوع فعاليت بدنی گفته </a:t>
            </a:r>
            <a:r>
              <a:rPr lang="fa-IR" sz="3000" dirty="0" smtClean="0">
                <a:latin typeface="Angsana New" panose="02020603050405020304" pitchFamily="18" charset="-34"/>
                <a:cs typeface="B Baran" panose="00000400000000000000" pitchFamily="2" charset="-78"/>
              </a:rPr>
              <a:t>میشود </a:t>
            </a:r>
            <a:r>
              <a:rPr lang="fa-IR" sz="3000" dirty="0">
                <a:latin typeface="Angsana New" panose="02020603050405020304" pitchFamily="18" charset="-34"/>
                <a:cs typeface="B Baran" panose="00000400000000000000" pitchFamily="2" charset="-78"/>
              </a:rPr>
              <a:t>که منجر به </a:t>
            </a:r>
            <a:r>
              <a:rPr lang="fa-IR" sz="3000" dirty="0">
                <a:latin typeface="Angsana New" panose="02020603050405020304" pitchFamily="18" charset="-34"/>
                <a:cs typeface="B Baran" panose="00000400000000000000" pitchFamily="2" charset="-78"/>
              </a:rPr>
              <a:t>افزايش تعداد </a:t>
            </a:r>
            <a:r>
              <a:rPr lang="fa-IR" sz="3000" dirty="0">
                <a:latin typeface="Angsana New" panose="02020603050405020304" pitchFamily="18" charset="-34"/>
                <a:cs typeface="B Baran" panose="00000400000000000000" pitchFamily="2" charset="-78"/>
              </a:rPr>
              <a:t>ضربان قلب و دفعات تنفس </a:t>
            </a:r>
            <a:r>
              <a:rPr lang="fa-IR" sz="3000" dirty="0">
                <a:latin typeface="Angsana New" panose="02020603050405020304" pitchFamily="18" charset="-34"/>
                <a:cs typeface="B Baran" panose="00000400000000000000" pitchFamily="2" charset="-78"/>
              </a:rPr>
              <a:t>میشود</a:t>
            </a:r>
            <a:r>
              <a:rPr lang="fa-IR" sz="3000" dirty="0">
                <a:latin typeface="Angsana New" panose="02020603050405020304" pitchFamily="18" charset="-34"/>
                <a:cs typeface="B Baran" panose="00000400000000000000" pitchFamily="2" charset="-78"/>
              </a:rPr>
              <a:t>. </a:t>
            </a:r>
            <a:r>
              <a:rPr lang="fa-IR" sz="3000" dirty="0">
                <a:latin typeface="Angsana New" panose="02020603050405020304" pitchFamily="18" charset="-34"/>
                <a:cs typeface="B Baran" panose="00000400000000000000" pitchFamily="2" charset="-78"/>
              </a:rPr>
              <a:t>ولی اين </a:t>
            </a:r>
            <a:r>
              <a:rPr lang="fa-IR" sz="3000" dirty="0">
                <a:latin typeface="Angsana New" panose="02020603050405020304" pitchFamily="18" charset="-34"/>
                <a:cs typeface="B Baran" panose="00000400000000000000" pitchFamily="2" charset="-78"/>
              </a:rPr>
              <a:t>افزايش </a:t>
            </a:r>
            <a:r>
              <a:rPr lang="fa-IR" sz="3000" dirty="0">
                <a:latin typeface="Angsana New" panose="02020603050405020304" pitchFamily="18" charset="-34"/>
                <a:cs typeface="B Baran" panose="00000400000000000000" pitchFamily="2" charset="-78"/>
              </a:rPr>
              <a:t>تعداد دم و بازدم به </a:t>
            </a:r>
            <a:r>
              <a:rPr lang="fa-IR" sz="3000" dirty="0">
                <a:latin typeface="Angsana New" panose="02020603050405020304" pitchFamily="18" charset="-34"/>
                <a:cs typeface="B Baran" panose="00000400000000000000" pitchFamily="2" charset="-78"/>
              </a:rPr>
              <a:t>حدی نيست </a:t>
            </a:r>
            <a:r>
              <a:rPr lang="fa-IR" sz="3000" dirty="0">
                <a:latin typeface="Angsana New" panose="02020603050405020304" pitchFamily="18" charset="-34"/>
                <a:cs typeface="B Baran" panose="00000400000000000000" pitchFamily="2" charset="-78"/>
              </a:rPr>
              <a:t>که مانع صحبت کردن فرد شود.</a:t>
            </a:r>
          </a:p>
          <a:p>
            <a:pPr algn="just">
              <a:lnSpc>
                <a:spcPct val="150000"/>
              </a:lnSpc>
            </a:pPr>
            <a:endParaRPr lang="fa-IR" sz="2200" dirty="0">
              <a:latin typeface="Angsana New" panose="02020603050405020304" pitchFamily="18" charset="-34"/>
              <a:cs typeface="B Baran" panose="00000400000000000000" pitchFamily="2" charset="-78"/>
            </a:endParaRPr>
          </a:p>
          <a:p>
            <a:pPr algn="just">
              <a:lnSpc>
                <a:spcPct val="150000"/>
              </a:lnSpc>
            </a:pPr>
            <a:endParaRPr lang="fa-IR" sz="2200" dirty="0">
              <a:latin typeface="Angsana New" panose="02020603050405020304" pitchFamily="18" charset="-34"/>
              <a:cs typeface="B Baran" panose="00000400000000000000" pitchFamily="2" charset="-78"/>
            </a:endParaRPr>
          </a:p>
          <a:p>
            <a:endParaRPr lang="fa-IR" sz="1900" dirty="0">
              <a:latin typeface="Angsana New" panose="02020603050405020304" pitchFamily="18" charset="-34"/>
              <a:cs typeface="B Baran" panose="00000400000000000000" pitchFamily="2" charset="-78"/>
            </a:endParaRPr>
          </a:p>
          <a:p>
            <a:endParaRPr lang="fa-IR" sz="1900" dirty="0">
              <a:latin typeface="Angsana New" panose="02020603050405020304" pitchFamily="18" charset="-34"/>
              <a:cs typeface="B Baran" panose="00000400000000000000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4AB6C-F360-412A-B651-63EA6BC5C73B}" type="slidenum">
              <a:rPr lang="fa-IR" smtClean="0"/>
              <a:t>13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481673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972800" cy="1325563"/>
          </a:xfrm>
        </p:spPr>
        <p:txBody>
          <a:bodyPr>
            <a:normAutofit/>
          </a:bodyPr>
          <a:lstStyle/>
          <a:p>
            <a:pPr algn="ctr"/>
            <a:r>
              <a:rPr lang="fa-IR" dirty="0">
                <a:solidFill>
                  <a:prstClr val="black"/>
                </a:solidFill>
                <a:cs typeface="B Aseman" panose="00000400000000000000" pitchFamily="2" charset="-78"/>
              </a:rPr>
              <a:t>پیاده روی صحیح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8200" y="1825624"/>
            <a:ext cx="10972800" cy="4778375"/>
          </a:xfrm>
        </p:spPr>
        <p:txBody>
          <a:bodyPr>
            <a:noAutofit/>
          </a:bodyPr>
          <a:lstStyle/>
          <a:p>
            <a:pPr>
              <a:lnSpc>
                <a:spcPct val="110000"/>
              </a:lnSpc>
            </a:pPr>
            <a:r>
              <a:rPr lang="fa-IR" sz="3000" dirty="0">
                <a:latin typeface="Angsana New" panose="02020603050405020304" pitchFamily="18" charset="-34"/>
                <a:cs typeface="B Baran" panose="00000400000000000000" pitchFamily="2" charset="-78"/>
              </a:rPr>
              <a:t>پیاد ه روی </a:t>
            </a:r>
            <a:r>
              <a:rPr lang="fa-IR" sz="3000" dirty="0">
                <a:latin typeface="Angsana New" panose="02020603050405020304" pitchFamily="18" charset="-34"/>
                <a:cs typeface="B Baran" panose="00000400000000000000" pitchFamily="2" charset="-78"/>
              </a:rPr>
              <a:t>تند، ورزشی </a:t>
            </a:r>
            <a:r>
              <a:rPr lang="fa-IR" sz="3000" dirty="0">
                <a:latin typeface="Angsana New" panose="02020603050405020304" pitchFamily="18" charset="-34"/>
                <a:cs typeface="B Baran" panose="00000400000000000000" pitchFamily="2" charset="-78"/>
              </a:rPr>
              <a:t>بدون هزینه </a:t>
            </a:r>
            <a:r>
              <a:rPr lang="fa-IR" sz="3000" dirty="0">
                <a:latin typeface="Angsana New" panose="02020603050405020304" pitchFamily="18" charset="-34"/>
                <a:cs typeface="B Baran" panose="00000400000000000000" pitchFamily="2" charset="-78"/>
              </a:rPr>
              <a:t>است که اغلب افراد </a:t>
            </a:r>
            <a:r>
              <a:rPr lang="fa-IR" sz="3000" dirty="0">
                <a:latin typeface="Angsana New" panose="02020603050405020304" pitchFamily="18" charset="-34"/>
                <a:cs typeface="B Baran" panose="00000400000000000000" pitchFamily="2" charset="-78"/>
              </a:rPr>
              <a:t>میتوانند در هر مکان و زمانی انجام دهند. </a:t>
            </a:r>
            <a:r>
              <a:rPr lang="fa-IR" sz="3000" b="1" dirty="0" smtClean="0">
                <a:solidFill>
                  <a:srgbClr val="FF0000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برای پیاده </a:t>
            </a:r>
            <a:r>
              <a:rPr lang="fa-IR" sz="3000" b="1" dirty="0">
                <a:solidFill>
                  <a:srgbClr val="FF0000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روی باید</a:t>
            </a:r>
            <a:r>
              <a:rPr lang="fa-IR" sz="3000" b="1" dirty="0" smtClean="0">
                <a:solidFill>
                  <a:srgbClr val="FF0000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:</a:t>
            </a:r>
            <a:endParaRPr lang="fa-IR" sz="3000" b="1" dirty="0">
              <a:solidFill>
                <a:srgbClr val="FF0000"/>
              </a:solidFill>
              <a:latin typeface="Angsana New" panose="02020603050405020304" pitchFamily="18" charset="-34"/>
              <a:cs typeface="B Baran" panose="00000400000000000000" pitchFamily="2" charset="-78"/>
            </a:endParaRPr>
          </a:p>
          <a:p>
            <a:pPr>
              <a:lnSpc>
                <a:spcPct val="110000"/>
              </a:lnSpc>
            </a:pPr>
            <a:r>
              <a:rPr lang="fa-IR" sz="3000" dirty="0" smtClean="0">
                <a:latin typeface="Angsana New" panose="02020603050405020304" pitchFamily="18" charset="-34"/>
                <a:cs typeface="B Baran" panose="00000400000000000000" pitchFamily="2" charset="-78"/>
              </a:rPr>
              <a:t>كفش </a:t>
            </a:r>
            <a:r>
              <a:rPr lang="fa-IR" sz="3000" dirty="0">
                <a:latin typeface="Angsana New" panose="02020603050405020304" pitchFamily="18" charset="-34"/>
                <a:cs typeface="B Baran" panose="00000400000000000000" pitchFamily="2" charset="-78"/>
              </a:rPr>
              <a:t>راحت، كاملا اندازه و بنددار بپوشيم، كه پا را در خود نگه داشته و مانع تاثير ضربه به پا شود. همچنين جوراب ضخيم نخي كه عرق پا را جذب و از پاها محافظت </a:t>
            </a:r>
            <a:r>
              <a:rPr lang="fa-IR" sz="3000" dirty="0" smtClean="0">
                <a:latin typeface="Angsana New" panose="02020603050405020304" pitchFamily="18" charset="-34"/>
                <a:cs typeface="B Baran" panose="00000400000000000000" pitchFamily="2" charset="-78"/>
              </a:rPr>
              <a:t>میکند</a:t>
            </a:r>
            <a:r>
              <a:rPr lang="fa-IR" sz="3000" dirty="0">
                <a:latin typeface="Angsana New" panose="02020603050405020304" pitchFamily="18" charset="-34"/>
                <a:cs typeface="B Baran" panose="00000400000000000000" pitchFamily="2" charset="-78"/>
              </a:rPr>
              <a:t>، بپوشيم.</a:t>
            </a:r>
          </a:p>
          <a:p>
            <a:pPr>
              <a:lnSpc>
                <a:spcPct val="110000"/>
              </a:lnSpc>
            </a:pPr>
            <a:r>
              <a:rPr lang="fa-IR" sz="3000" dirty="0">
                <a:latin typeface="Angsana New" panose="02020603050405020304" pitchFamily="18" charset="-34"/>
                <a:cs typeface="B Baran" panose="00000400000000000000" pitchFamily="2" charset="-78"/>
              </a:rPr>
              <a:t>لباس راحت، سبك و متناسب با دماي هوا بپوشيم. </a:t>
            </a:r>
          </a:p>
          <a:p>
            <a:pPr>
              <a:lnSpc>
                <a:spcPct val="110000"/>
              </a:lnSpc>
            </a:pPr>
            <a:r>
              <a:rPr lang="fa-IR" sz="3000" dirty="0">
                <a:latin typeface="Angsana New" panose="02020603050405020304" pitchFamily="18" charset="-34"/>
                <a:cs typeface="B Baran" panose="00000400000000000000" pitchFamily="2" charset="-78"/>
              </a:rPr>
              <a:t>در تابستان لبا سهاي با رنگ روشن بپوشيم و در زمستان به </a:t>
            </a:r>
            <a:r>
              <a:rPr lang="fa-IR" sz="3000" dirty="0" smtClean="0">
                <a:latin typeface="Angsana New" panose="02020603050405020304" pitchFamily="18" charset="-34"/>
                <a:cs typeface="B Baran" panose="00000400000000000000" pitchFamily="2" charset="-78"/>
              </a:rPr>
              <a:t>جاي لباس </a:t>
            </a:r>
            <a:r>
              <a:rPr lang="fa-IR" sz="3000" dirty="0">
                <a:latin typeface="Angsana New" panose="02020603050405020304" pitchFamily="18" charset="-34"/>
                <a:cs typeface="B Baran" panose="00000400000000000000" pitchFamily="2" charset="-78"/>
              </a:rPr>
              <a:t>ضخيم، چند لباس ناز كتر بپوشيم تا بتوانيم به تدريج با گرم شدن بدن در حين پياد ه روي، لباس خود را كم كنيم.</a:t>
            </a:r>
          </a:p>
          <a:p>
            <a:pPr>
              <a:lnSpc>
                <a:spcPct val="110000"/>
              </a:lnSpc>
            </a:pPr>
            <a:endParaRPr lang="fa-IR" sz="3000" dirty="0">
              <a:latin typeface="Angsana New" panose="02020603050405020304" pitchFamily="18" charset="-34"/>
              <a:cs typeface="B Baran" panose="00000400000000000000" pitchFamily="2" charset="-78"/>
            </a:endParaRPr>
          </a:p>
          <a:p>
            <a:pPr lvl="0">
              <a:lnSpc>
                <a:spcPct val="110000"/>
              </a:lnSpc>
            </a:pPr>
            <a:endParaRPr lang="fa-IR" sz="2200" dirty="0">
              <a:solidFill>
                <a:prstClr val="black"/>
              </a:solidFill>
              <a:latin typeface="Angsana New" panose="02020603050405020304" pitchFamily="18" charset="-34"/>
              <a:cs typeface="B Baran" panose="00000400000000000000" pitchFamily="2" charset="-78"/>
            </a:endParaRPr>
          </a:p>
          <a:p>
            <a:pPr>
              <a:lnSpc>
                <a:spcPct val="110000"/>
              </a:lnSpc>
            </a:pPr>
            <a:endParaRPr lang="fa-IR" sz="2200" dirty="0">
              <a:solidFill>
                <a:prstClr val="black"/>
              </a:solidFill>
              <a:latin typeface="Angsana New" panose="02020603050405020304" pitchFamily="18" charset="-34"/>
              <a:cs typeface="B Baran" panose="00000400000000000000" pitchFamily="2" charset="-78"/>
            </a:endParaRPr>
          </a:p>
          <a:p>
            <a:pPr>
              <a:lnSpc>
                <a:spcPct val="110000"/>
              </a:lnSpc>
            </a:pPr>
            <a:endParaRPr lang="fa-IR" sz="2200" dirty="0">
              <a:solidFill>
                <a:prstClr val="black"/>
              </a:solidFill>
              <a:latin typeface="Angsana New" panose="02020603050405020304" pitchFamily="18" charset="-34"/>
              <a:cs typeface="B Baran" panose="00000400000000000000" pitchFamily="2" charset="-78"/>
            </a:endParaRPr>
          </a:p>
          <a:p>
            <a:pPr>
              <a:lnSpc>
                <a:spcPct val="110000"/>
              </a:lnSpc>
            </a:pPr>
            <a:endParaRPr lang="fa-IR" sz="2200" dirty="0">
              <a:solidFill>
                <a:prstClr val="black"/>
              </a:solidFill>
              <a:latin typeface="Angsana New" panose="02020603050405020304" pitchFamily="18" charset="-34"/>
              <a:cs typeface="B Baran" panose="00000400000000000000" pitchFamily="2" charset="-78"/>
            </a:endParaRPr>
          </a:p>
          <a:p>
            <a:pPr>
              <a:lnSpc>
                <a:spcPct val="110000"/>
              </a:lnSpc>
            </a:pPr>
            <a:endParaRPr lang="fa-IR" sz="2200" dirty="0">
              <a:solidFill>
                <a:prstClr val="black"/>
              </a:solidFill>
              <a:latin typeface="Angsana New" panose="02020603050405020304" pitchFamily="18" charset="-34"/>
              <a:cs typeface="B Baran" panose="00000400000000000000" pitchFamily="2" charset="-78"/>
            </a:endParaRPr>
          </a:p>
          <a:p>
            <a:pPr>
              <a:lnSpc>
                <a:spcPct val="110000"/>
              </a:lnSpc>
            </a:pPr>
            <a:endParaRPr lang="fa-IR" sz="2200" dirty="0">
              <a:solidFill>
                <a:prstClr val="black"/>
              </a:solidFill>
              <a:latin typeface="Angsana New" panose="02020603050405020304" pitchFamily="18" charset="-34"/>
              <a:cs typeface="B Baran" panose="00000400000000000000" pitchFamily="2" charset="-78"/>
            </a:endParaRPr>
          </a:p>
          <a:p>
            <a:pPr>
              <a:lnSpc>
                <a:spcPct val="110000"/>
              </a:lnSpc>
            </a:pPr>
            <a:r>
              <a:rPr lang="fa-IR" sz="2200" dirty="0" smtClean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 </a:t>
            </a:r>
          </a:p>
          <a:p>
            <a:pPr>
              <a:lnSpc>
                <a:spcPct val="110000"/>
              </a:lnSpc>
            </a:pPr>
            <a:endParaRPr lang="fa-IR" sz="2200" dirty="0">
              <a:solidFill>
                <a:prstClr val="black"/>
              </a:solidFill>
              <a:latin typeface="Angsana New" panose="02020603050405020304" pitchFamily="18" charset="-34"/>
              <a:cs typeface="B Baran" panose="00000400000000000000" pitchFamily="2" charset="-78"/>
            </a:endParaRPr>
          </a:p>
          <a:p>
            <a:pPr>
              <a:lnSpc>
                <a:spcPct val="110000"/>
              </a:lnSpc>
            </a:pPr>
            <a:endParaRPr lang="fa-IR" sz="2200" dirty="0">
              <a:solidFill>
                <a:prstClr val="black"/>
              </a:solidFill>
              <a:latin typeface="Angsana New" panose="02020603050405020304" pitchFamily="18" charset="-34"/>
              <a:cs typeface="B Baran" panose="00000400000000000000" pitchFamily="2" charset="-78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4AB6C-F360-412A-B651-63EA6BC5C73B}" type="slidenum">
              <a:rPr lang="fa-IR" smtClean="0"/>
              <a:t>14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76245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>
                <a:solidFill>
                  <a:prstClr val="black"/>
                </a:solidFill>
                <a:cs typeface="B Aseman" panose="00000400000000000000" pitchFamily="2" charset="-78"/>
              </a:rPr>
              <a:t>پیاده روی صحیح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a-IR" sz="3000" dirty="0">
                <a:latin typeface="Angsana New" panose="02020603050405020304" pitchFamily="18" charset="-34"/>
                <a:cs typeface="B Baran" panose="00000400000000000000" pitchFamily="2" charset="-78"/>
              </a:rPr>
              <a:t>پياد ه روي را با سرعت كم شروع كنيم.</a:t>
            </a:r>
          </a:p>
          <a:p>
            <a:r>
              <a:rPr lang="fa-IR" sz="3000" dirty="0">
                <a:latin typeface="Angsana New" panose="02020603050405020304" pitchFamily="18" charset="-34"/>
                <a:cs typeface="B Baran" panose="00000400000000000000" pitchFamily="2" charset="-78"/>
              </a:rPr>
              <a:t>به طور طبیعی و راحت راه برويم. </a:t>
            </a:r>
            <a:r>
              <a:rPr lang="fa-IR" sz="3000" dirty="0">
                <a:latin typeface="Angsana New" panose="02020603050405020304" pitchFamily="18" charset="-34"/>
                <a:cs typeface="B Baran" panose="00000400000000000000" pitchFamily="2" charset="-78"/>
              </a:rPr>
              <a:t>سر را بالا نگ هداريم و به جلو </a:t>
            </a:r>
            <a:r>
              <a:rPr lang="fa-IR" sz="3000" dirty="0" smtClean="0">
                <a:latin typeface="Angsana New" panose="02020603050405020304" pitchFamily="18" charset="-34"/>
                <a:cs typeface="B Baran" panose="00000400000000000000" pitchFamily="2" charset="-78"/>
              </a:rPr>
              <a:t>نگاه كنيم</a:t>
            </a:r>
            <a:r>
              <a:rPr lang="fa-IR" sz="3000" dirty="0">
                <a:latin typeface="Angsana New" panose="02020603050405020304" pitchFamily="18" charset="-34"/>
                <a:cs typeface="B Baran" panose="00000400000000000000" pitchFamily="2" charset="-78"/>
              </a:rPr>
              <a:t>، نه به زمين</a:t>
            </a:r>
            <a:r>
              <a:rPr lang="fa-IR" sz="3000" dirty="0" smtClean="0">
                <a:latin typeface="Angsana New" panose="02020603050405020304" pitchFamily="18" charset="-34"/>
                <a:cs typeface="B Baran" panose="00000400000000000000" pitchFamily="2" charset="-78"/>
              </a:rPr>
              <a:t>.</a:t>
            </a:r>
            <a:endParaRPr lang="fa-IR" sz="3000" dirty="0">
              <a:latin typeface="Angsana New" panose="02020603050405020304" pitchFamily="18" charset="-34"/>
              <a:cs typeface="B Baran" panose="00000400000000000000" pitchFamily="2" charset="-78"/>
            </a:endParaRPr>
          </a:p>
          <a:p>
            <a:r>
              <a:rPr lang="fa-IR" sz="3000" dirty="0" smtClean="0">
                <a:latin typeface="Angsana New" panose="02020603050405020304" pitchFamily="18" charset="-34"/>
                <a:cs typeface="B Baran" panose="00000400000000000000" pitchFamily="2" charset="-78"/>
              </a:rPr>
              <a:t>در </a:t>
            </a:r>
            <a:r>
              <a:rPr lang="fa-IR" sz="3000" dirty="0">
                <a:latin typeface="Angsana New" panose="02020603050405020304" pitchFamily="18" charset="-34"/>
                <a:cs typeface="B Baran" panose="00000400000000000000" pitchFamily="2" charset="-78"/>
              </a:rPr>
              <a:t>هر قدم بازوها را آزادانه در كنار بدن حركت دهيم. </a:t>
            </a:r>
            <a:r>
              <a:rPr lang="fa-IR" sz="3000" dirty="0">
                <a:latin typeface="Angsana New" panose="02020603050405020304" pitchFamily="18" charset="-34"/>
                <a:cs typeface="B Baran" panose="00000400000000000000" pitchFamily="2" charset="-78"/>
              </a:rPr>
              <a:t>بدن را كمي به جلو متمايل كنيم. از برداشتن گا مهاي خيلي بلند خودداري كنيم.</a:t>
            </a:r>
          </a:p>
          <a:p>
            <a:r>
              <a:rPr lang="fa-IR" sz="3000" dirty="0">
                <a:latin typeface="Angsana New" panose="02020603050405020304" pitchFamily="18" charset="-34"/>
                <a:cs typeface="B Baran" panose="00000400000000000000" pitchFamily="2" charset="-78"/>
              </a:rPr>
              <a:t>راه رفتن را در صورت امكان بدون توقف انجام دهيم. </a:t>
            </a:r>
            <a:r>
              <a:rPr lang="fa-IR" sz="3000" dirty="0" smtClean="0">
                <a:latin typeface="Angsana New" panose="02020603050405020304" pitchFamily="18" charset="-34"/>
                <a:cs typeface="B Baran" panose="00000400000000000000" pitchFamily="2" charset="-78"/>
              </a:rPr>
              <a:t>ايستادن مكرر </a:t>
            </a:r>
            <a:r>
              <a:rPr lang="fa-IR" sz="3000" dirty="0">
                <a:latin typeface="Angsana New" panose="02020603050405020304" pitchFamily="18" charset="-34"/>
                <a:cs typeface="B Baran" panose="00000400000000000000" pitchFamily="2" charset="-78"/>
              </a:rPr>
              <a:t>و شروع مجدد پياد </a:t>
            </a:r>
            <a:r>
              <a:rPr lang="fa-IR" sz="3000" dirty="0" smtClean="0">
                <a:latin typeface="Angsana New" panose="02020603050405020304" pitchFamily="18" charset="-34"/>
                <a:cs typeface="B Baran" panose="00000400000000000000" pitchFamily="2" charset="-78"/>
              </a:rPr>
              <a:t>ه روي</a:t>
            </a:r>
            <a:r>
              <a:rPr lang="fa-IR" sz="3000" dirty="0">
                <a:latin typeface="Angsana New" panose="02020603050405020304" pitchFamily="18" charset="-34"/>
                <a:cs typeface="B Baran" panose="00000400000000000000" pitchFamily="2" charset="-78"/>
              </a:rPr>
              <a:t>، مانع تاثيرات مثبت آن ميشود</a:t>
            </a:r>
            <a:r>
              <a:rPr lang="fa-IR" sz="3000" dirty="0" smtClean="0">
                <a:latin typeface="Angsana New" panose="02020603050405020304" pitchFamily="18" charset="-34"/>
                <a:cs typeface="B Baran" panose="00000400000000000000" pitchFamily="2" charset="-78"/>
              </a:rPr>
              <a:t>.</a:t>
            </a:r>
            <a:endParaRPr lang="fa-IR" sz="3000" dirty="0">
              <a:latin typeface="Angsana New" panose="02020603050405020304" pitchFamily="18" charset="-34"/>
              <a:cs typeface="B Baran" panose="00000400000000000000" pitchFamily="2" charset="-78"/>
            </a:endParaRPr>
          </a:p>
          <a:p>
            <a:r>
              <a:rPr lang="fa-IR" sz="3000" dirty="0" smtClean="0">
                <a:latin typeface="Angsana New" panose="02020603050405020304" pitchFamily="18" charset="-34"/>
                <a:cs typeface="B Baran" panose="00000400000000000000" pitchFamily="2" charset="-78"/>
              </a:rPr>
              <a:t>در </a:t>
            </a:r>
            <a:r>
              <a:rPr lang="fa-IR" sz="3000" dirty="0">
                <a:latin typeface="Angsana New" panose="02020603050405020304" pitchFamily="18" charset="-34"/>
                <a:cs typeface="B Baran" panose="00000400000000000000" pitchFamily="2" charset="-78"/>
              </a:rPr>
              <a:t>حين راه رفتن، از طریق بینی و با دهان بسته یک نفس </a:t>
            </a:r>
            <a:r>
              <a:rPr lang="fa-IR" sz="3000" dirty="0" smtClean="0">
                <a:latin typeface="Angsana New" panose="02020603050405020304" pitchFamily="18" charset="-34"/>
                <a:cs typeface="B Baran" panose="00000400000000000000" pitchFamily="2" charset="-78"/>
              </a:rPr>
              <a:t>عميق بکشیم </a:t>
            </a:r>
            <a:r>
              <a:rPr lang="fa-IR" sz="3000" dirty="0">
                <a:latin typeface="Angsana New" panose="02020603050405020304" pitchFamily="18" charset="-34"/>
                <a:cs typeface="B Baran" panose="00000400000000000000" pitchFamily="2" charset="-78"/>
              </a:rPr>
              <a:t>و سپس هوا را از دهان خارج كنيم.</a:t>
            </a:r>
          </a:p>
          <a:p>
            <a:endParaRPr lang="fa-IR" sz="3000" dirty="0">
              <a:latin typeface="Angsana New" panose="02020603050405020304" pitchFamily="18" charset="-34"/>
              <a:cs typeface="B Baran" panose="00000400000000000000" pitchFamily="2" charset="-78"/>
            </a:endParaRPr>
          </a:p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4AB6C-F360-412A-B651-63EA6BC5C73B}" type="slidenum">
              <a:rPr lang="fa-IR" smtClean="0"/>
              <a:t>15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4709433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dirty="0">
                <a:solidFill>
                  <a:prstClr val="black"/>
                </a:solidFill>
                <a:cs typeface="B Aseman" panose="00000400000000000000" pitchFamily="2" charset="-78"/>
              </a:rPr>
              <a:t>پیاده روی صحیح</a:t>
            </a:r>
            <a:endParaRPr lang="fa-IR" dirty="0">
              <a:solidFill>
                <a:prstClr val="black"/>
              </a:solidFill>
              <a:cs typeface="B Asema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lnSpc>
                <a:spcPct val="170000"/>
              </a:lnSpc>
            </a:pPr>
            <a:r>
              <a:rPr lang="fa-IR" dirty="0">
                <a:latin typeface="Angsana New" panose="02020603050405020304" pitchFamily="18" charset="-34"/>
                <a:cs typeface="B Baran" panose="00000400000000000000" pitchFamily="2" charset="-78"/>
              </a:rPr>
              <a:t>فعاليت بدني شديد، فعاليتی است که میزان تلاش فرد برای انجام آن بیشتر از فعالیت بدنی متوسط بوده و شخص در حين انجام آن، به علت افزايش تعداد دفعات تنفس و نفس نفس زدن </a:t>
            </a:r>
            <a:r>
              <a:rPr lang="fa-IR" dirty="0">
                <a:latin typeface="Angsana New" panose="02020603050405020304" pitchFamily="18" charset="-34"/>
                <a:cs typeface="B Baran" panose="00000400000000000000" pitchFamily="2" charset="-78"/>
              </a:rPr>
              <a:t>شدید </a:t>
            </a:r>
            <a:r>
              <a:rPr lang="fa-IR" dirty="0">
                <a:latin typeface="Angsana New" panose="02020603050405020304" pitchFamily="18" charset="-34"/>
                <a:cs typeface="B Baran" panose="00000400000000000000" pitchFamily="2" charset="-78"/>
              </a:rPr>
              <a:t>نمیتواند </a:t>
            </a:r>
            <a:r>
              <a:rPr lang="fa-IR" dirty="0">
                <a:latin typeface="Angsana New" panose="02020603050405020304" pitchFamily="18" charset="-34"/>
                <a:cs typeface="B Baran" panose="00000400000000000000" pitchFamily="2" charset="-78"/>
              </a:rPr>
              <a:t>به راحتی صحبت کند و قادر نیست بیش از سه یا چهار </a:t>
            </a:r>
            <a:r>
              <a:rPr lang="fa-IR" dirty="0">
                <a:latin typeface="Angsana New" panose="02020603050405020304" pitchFamily="18" charset="-34"/>
                <a:cs typeface="B Baran" panose="00000400000000000000" pitchFamily="2" charset="-78"/>
              </a:rPr>
              <a:t>کلمه را </a:t>
            </a:r>
            <a:r>
              <a:rPr lang="fa-IR" dirty="0">
                <a:latin typeface="Angsana New" panose="02020603050405020304" pitchFamily="18" charset="-34"/>
                <a:cs typeface="B Baran" panose="00000400000000000000" pitchFamily="2" charset="-78"/>
              </a:rPr>
              <a:t>پشت سر هم ادا کند</a:t>
            </a:r>
            <a:r>
              <a:rPr lang="fa-IR" dirty="0">
                <a:latin typeface="Angsana New" panose="02020603050405020304" pitchFamily="18" charset="-34"/>
                <a:cs typeface="B Baran" panose="00000400000000000000" pitchFamily="2" charset="-78"/>
              </a:rPr>
              <a:t>.</a:t>
            </a:r>
            <a:endParaRPr lang="fa-IR" dirty="0">
              <a:latin typeface="Angsana New" panose="02020603050405020304" pitchFamily="18" charset="-34"/>
              <a:cs typeface="B Baran" panose="00000400000000000000" pitchFamily="2" charset="-78"/>
            </a:endParaRPr>
          </a:p>
          <a:p>
            <a:pPr algn="just">
              <a:lnSpc>
                <a:spcPct val="170000"/>
              </a:lnSpc>
            </a:pPr>
            <a:r>
              <a:rPr lang="fa-IR" dirty="0">
                <a:latin typeface="Angsana New" panose="02020603050405020304" pitchFamily="18" charset="-34"/>
                <a:cs typeface="B Baran" panose="00000400000000000000" pitchFamily="2" charset="-78"/>
              </a:rPr>
              <a:t>ضروری </a:t>
            </a:r>
            <a:r>
              <a:rPr lang="fa-IR" dirty="0">
                <a:latin typeface="Angsana New" panose="02020603050405020304" pitchFamily="18" charset="-34"/>
                <a:cs typeface="B Baran" panose="00000400000000000000" pitchFamily="2" charset="-78"/>
              </a:rPr>
              <a:t>است سه روز در هفته، فعالیت بدنی شدید بخشي از 60 دقیقه فعالی تبدنی </a:t>
            </a:r>
            <a:r>
              <a:rPr lang="fa-IR" dirty="0">
                <a:latin typeface="Angsana New" panose="02020603050405020304" pitchFamily="18" charset="-34"/>
                <a:cs typeface="B Baran" panose="00000400000000000000" pitchFamily="2" charset="-78"/>
              </a:rPr>
              <a:t>روزانه ما </a:t>
            </a:r>
            <a:r>
              <a:rPr lang="fa-IR" dirty="0">
                <a:latin typeface="Angsana New" panose="02020603050405020304" pitchFamily="18" charset="-34"/>
                <a:cs typeface="B Baran" panose="00000400000000000000" pitchFamily="2" charset="-78"/>
              </a:rPr>
              <a:t>باشد.</a:t>
            </a:r>
          </a:p>
          <a:p>
            <a:pPr algn="just">
              <a:lnSpc>
                <a:spcPct val="170000"/>
              </a:lnSpc>
            </a:pPr>
            <a:endParaRPr lang="fa-IR" dirty="0">
              <a:latin typeface="Angsana New" panose="02020603050405020304" pitchFamily="18" charset="-34"/>
              <a:cs typeface="B Baran" panose="00000400000000000000" pitchFamily="2" charset="-78"/>
            </a:endParaRPr>
          </a:p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4AB6C-F360-412A-B651-63EA6BC5C73B}" type="slidenum">
              <a:rPr lang="fa-IR" smtClean="0"/>
              <a:t>16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5327359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dirty="0">
                <a:solidFill>
                  <a:prstClr val="black"/>
                </a:solidFill>
                <a:cs typeface="B Aseman" panose="00000400000000000000" pitchFamily="2" charset="-78"/>
              </a:rPr>
              <a:t>پیاده روی صحیح</a:t>
            </a:r>
            <a:endParaRPr lang="fa-IR" dirty="0">
              <a:solidFill>
                <a:prstClr val="black"/>
              </a:solidFill>
              <a:cs typeface="B Asema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>
              <a:lnSpc>
                <a:spcPct val="170000"/>
              </a:lnSpc>
            </a:pPr>
            <a:r>
              <a:rPr lang="fa-IR" dirty="0">
                <a:latin typeface="Angsana New" panose="02020603050405020304" pitchFamily="18" charset="-34"/>
                <a:cs typeface="B Baran" panose="00000400000000000000" pitchFamily="2" charset="-78"/>
              </a:rPr>
              <a:t>وقتی آثار مفید فعالیت بدنی متوسط در پیشگیری از بیمار یها و سلامت ما ایجاد میشودکه حداقل 10 دقيقه طول بکشد تا آثار مثبت آن روی قلب و عروق و تنفس ما ظاهر شود و به عنوان </a:t>
            </a:r>
            <a:r>
              <a:rPr lang="fa-IR" dirty="0">
                <a:latin typeface="Angsana New" panose="02020603050405020304" pitchFamily="18" charset="-34"/>
                <a:cs typeface="B Baran" panose="00000400000000000000" pitchFamily="2" charset="-78"/>
              </a:rPr>
              <a:t>فعاليت هوازي محسوب شود</a:t>
            </a:r>
            <a:r>
              <a:rPr lang="fa-IR" dirty="0">
                <a:latin typeface="Angsana New" panose="02020603050405020304" pitchFamily="18" charset="-34"/>
                <a:cs typeface="B Baran" panose="00000400000000000000" pitchFamily="2" charset="-78"/>
              </a:rPr>
              <a:t>.</a:t>
            </a:r>
            <a:endParaRPr lang="fa-IR" dirty="0">
              <a:latin typeface="Angsana New" panose="02020603050405020304" pitchFamily="18" charset="-34"/>
              <a:cs typeface="B Baran" panose="00000400000000000000" pitchFamily="2" charset="-78"/>
            </a:endParaRPr>
          </a:p>
          <a:p>
            <a:pPr algn="just">
              <a:lnSpc>
                <a:spcPct val="170000"/>
              </a:lnSpc>
            </a:pPr>
            <a:r>
              <a:rPr lang="fa-IR" dirty="0" smtClean="0">
                <a:latin typeface="Angsana New" panose="02020603050405020304" pitchFamily="18" charset="-34"/>
                <a:cs typeface="B Baran" panose="00000400000000000000" pitchFamily="2" charset="-78"/>
              </a:rPr>
              <a:t>فعالیتهای </a:t>
            </a:r>
            <a:r>
              <a:rPr lang="fa-IR" dirty="0">
                <a:latin typeface="Angsana New" panose="02020603050405020304" pitchFamily="18" charset="-34"/>
                <a:cs typeface="B Baran" panose="00000400000000000000" pitchFamily="2" charset="-78"/>
              </a:rPr>
              <a:t>هوازی شامل </a:t>
            </a:r>
            <a:r>
              <a:rPr lang="fa-IR" dirty="0" smtClean="0">
                <a:latin typeface="Angsana New" panose="02020603050405020304" pitchFamily="18" charset="-34"/>
                <a:cs typeface="B Baran" panose="00000400000000000000" pitchFamily="2" charset="-78"/>
              </a:rPr>
              <a:t>دوچرخه سواری</a:t>
            </a:r>
            <a:r>
              <a:rPr lang="fa-IR" dirty="0">
                <a:latin typeface="Angsana New" panose="02020603050405020304" pitchFamily="18" charset="-34"/>
                <a:cs typeface="B Baran" panose="00000400000000000000" pitchFamily="2" charset="-78"/>
              </a:rPr>
              <a:t>، شنا، فوتبال، </a:t>
            </a:r>
            <a:r>
              <a:rPr lang="fa-IR" dirty="0" smtClean="0">
                <a:latin typeface="Angsana New" panose="02020603050405020304" pitchFamily="18" charset="-34"/>
                <a:cs typeface="B Baran" panose="00000400000000000000" pitchFamily="2" charset="-78"/>
              </a:rPr>
              <a:t>بسکتبال</a:t>
            </a:r>
            <a:r>
              <a:rPr lang="fa-IR" dirty="0">
                <a:latin typeface="Angsana New" panose="02020603050405020304" pitchFamily="18" charset="-34"/>
                <a:cs typeface="B Baran" panose="00000400000000000000" pitchFamily="2" charset="-78"/>
              </a:rPr>
              <a:t>، راه رفتن، دویدن</a:t>
            </a:r>
            <a:r>
              <a:rPr lang="fa-IR" dirty="0">
                <a:latin typeface="Angsana New" panose="02020603050405020304" pitchFamily="18" charset="-34"/>
                <a:cs typeface="B Baran" panose="00000400000000000000" pitchFamily="2" charset="-78"/>
              </a:rPr>
              <a:t>،</a:t>
            </a:r>
            <a:r>
              <a:rPr lang="fa-IR" dirty="0">
                <a:latin typeface="Angsana New" panose="02020603050405020304" pitchFamily="18" charset="-34"/>
                <a:cs typeface="B Baran" panose="00000400000000000000" pitchFamily="2" charset="-78"/>
              </a:rPr>
              <a:t> باز یهای فعال مانند دنبال کردن یکدیگر و </a:t>
            </a:r>
            <a:r>
              <a:rPr lang="fa-IR" dirty="0" smtClean="0">
                <a:latin typeface="Angsana New" panose="02020603050405020304" pitchFamily="18" charset="-34"/>
                <a:cs typeface="B Baran" panose="00000400000000000000" pitchFamily="2" charset="-78"/>
              </a:rPr>
              <a:t>به طور </a:t>
            </a:r>
            <a:r>
              <a:rPr lang="fa-IR" dirty="0">
                <a:latin typeface="Angsana New" panose="02020603050405020304" pitchFamily="18" charset="-34"/>
                <a:cs typeface="B Baran" panose="00000400000000000000" pitchFamily="2" charset="-78"/>
              </a:rPr>
              <a:t>كلي هر فعالیتی است که همراه </a:t>
            </a:r>
            <a:r>
              <a:rPr lang="fa-IR" dirty="0">
                <a:latin typeface="Angsana New" panose="02020603050405020304" pitchFamily="18" charset="-34"/>
                <a:cs typeface="B Baran" panose="00000400000000000000" pitchFamily="2" charset="-78"/>
              </a:rPr>
              <a:t>با تحرک </a:t>
            </a:r>
            <a:r>
              <a:rPr lang="fa-IR" dirty="0">
                <a:latin typeface="Angsana New" panose="02020603050405020304" pitchFamily="18" charset="-34"/>
                <a:cs typeface="B Baran" panose="00000400000000000000" pitchFamily="2" charset="-78"/>
              </a:rPr>
              <a:t>بدن و اندا مها بوده و ضربان قلب و تعداد تنفس ما را افزایش دهد</a:t>
            </a:r>
            <a:r>
              <a:rPr lang="fa-IR" sz="2200" dirty="0">
                <a:latin typeface="Angsana New" panose="02020603050405020304" pitchFamily="18" charset="-34"/>
                <a:cs typeface="B Baran" panose="00000400000000000000" pitchFamily="2" charset="-78"/>
              </a:rPr>
              <a:t>.</a:t>
            </a:r>
          </a:p>
          <a:p>
            <a:endParaRPr lang="fa-IR" sz="2200" dirty="0">
              <a:latin typeface="Angsana New" panose="02020603050405020304" pitchFamily="18" charset="-34"/>
              <a:cs typeface="B Baran" panose="00000400000000000000" pitchFamily="2" charset="-78"/>
            </a:endParaRPr>
          </a:p>
          <a:p>
            <a:endParaRPr lang="fa-IR" sz="2200" dirty="0">
              <a:latin typeface="Angsana New" panose="02020603050405020304" pitchFamily="18" charset="-34"/>
              <a:cs typeface="B Baran" panose="00000400000000000000" pitchFamily="2" charset="-78"/>
            </a:endParaRPr>
          </a:p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4AB6C-F360-412A-B651-63EA6BC5C73B}" type="slidenum">
              <a:rPr lang="fa-IR" smtClean="0"/>
              <a:t>17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74880936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dirty="0">
                <a:solidFill>
                  <a:prstClr val="black"/>
                </a:solidFill>
                <a:cs typeface="B Aseman" panose="00000400000000000000" pitchFamily="2" charset="-78"/>
              </a:rPr>
              <a:t>ادامه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2019299"/>
            <a:ext cx="6553200" cy="4533899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endParaRPr lang="fa-IR" sz="9600" dirty="0">
              <a:solidFill>
                <a:prstClr val="black"/>
              </a:solidFill>
              <a:latin typeface="Angsana New" panose="02020603050405020304" pitchFamily="18" charset="-34"/>
              <a:cs typeface="B Baran" panose="00000400000000000000" pitchFamily="2" charset="-78"/>
            </a:endParaRPr>
          </a:p>
          <a:p>
            <a:pPr>
              <a:lnSpc>
                <a:spcPct val="100000"/>
              </a:lnSpc>
            </a:pPr>
            <a:endParaRPr lang="fa-IR" sz="9600" dirty="0">
              <a:solidFill>
                <a:prstClr val="black"/>
              </a:solidFill>
              <a:latin typeface="Angsana New" panose="02020603050405020304" pitchFamily="18" charset="-34"/>
              <a:cs typeface="B Baran" panose="00000400000000000000" pitchFamily="2" charset="-78"/>
            </a:endParaRPr>
          </a:p>
          <a:p>
            <a:pPr>
              <a:lnSpc>
                <a:spcPct val="100000"/>
              </a:lnSpc>
            </a:pPr>
            <a:endParaRPr lang="fa-IR" sz="2600" dirty="0">
              <a:solidFill>
                <a:prstClr val="black"/>
              </a:solidFill>
              <a:latin typeface="Angsana New" panose="02020603050405020304" pitchFamily="18" charset="-34"/>
              <a:cs typeface="B Baran" panose="00000400000000000000" pitchFamily="2" charset="-78"/>
            </a:endParaRPr>
          </a:p>
          <a:p>
            <a:endParaRPr lang="fa-IR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68400" y="1825624"/>
            <a:ext cx="10693400" cy="4727575"/>
          </a:xfrm>
        </p:spPr>
        <p:txBody>
          <a:bodyPr>
            <a:noAutofit/>
          </a:bodyPr>
          <a:lstStyle/>
          <a:p>
            <a:r>
              <a:rPr lang="fa-IR" sz="2600" dirty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سعي كنيم زمان خاصي از هر روز را براي پياد هروي در نظر </a:t>
            </a:r>
            <a:r>
              <a:rPr lang="fa-IR" sz="2600" dirty="0" smtClean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بگيريم كه </a:t>
            </a:r>
            <a:r>
              <a:rPr lang="fa-IR" sz="2600" dirty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خسته و يا گرسنه نباشيم.</a:t>
            </a:r>
          </a:p>
          <a:p>
            <a:r>
              <a:rPr lang="fa-IR" sz="2600" dirty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در صورت امكان با دوستا نمان پياد </a:t>
            </a:r>
            <a:r>
              <a:rPr lang="fa-IR" sz="2600" dirty="0" smtClean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ه روي </a:t>
            </a:r>
            <a:r>
              <a:rPr lang="fa-IR" sz="2600" dirty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كنيم.</a:t>
            </a:r>
          </a:p>
          <a:p>
            <a:r>
              <a:rPr lang="fa-IR" sz="2600" dirty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اگر در سربالايي يا سراشيبي قدم م يزنيم، بدن را به سمت </a:t>
            </a:r>
            <a:r>
              <a:rPr lang="fa-IR" sz="2600" dirty="0" smtClean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جلو</a:t>
            </a:r>
            <a:r>
              <a:rPr lang="fa-IR" sz="2600" dirty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متمايل كنيم و براي حفظ تعادل، قد مهاي كوتا </a:t>
            </a:r>
            <a:r>
              <a:rPr lang="fa-IR" sz="2600" dirty="0" smtClean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ه تري </a:t>
            </a:r>
            <a:r>
              <a:rPr lang="fa-IR" sz="2600" dirty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برداريم</a:t>
            </a:r>
            <a:r>
              <a:rPr lang="fa-IR" sz="2600" dirty="0" smtClean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.</a:t>
            </a:r>
            <a:endParaRPr lang="fa-IR" sz="2600" dirty="0">
              <a:solidFill>
                <a:prstClr val="black"/>
              </a:solidFill>
              <a:latin typeface="Angsana New" panose="02020603050405020304" pitchFamily="18" charset="-34"/>
              <a:cs typeface="B Baran" panose="00000400000000000000" pitchFamily="2" charset="-78"/>
            </a:endParaRPr>
          </a:p>
          <a:p>
            <a:r>
              <a:rPr lang="fa-IR" sz="2600" dirty="0" smtClean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در </a:t>
            </a:r>
            <a:r>
              <a:rPr lang="fa-IR" sz="2600" dirty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اواخر پياد هروي به تدريج قد مهاي خود را </a:t>
            </a:r>
            <a:r>
              <a:rPr lang="fa-IR" sz="2600" dirty="0" smtClean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آهسته تر </a:t>
            </a:r>
            <a:r>
              <a:rPr lang="fa-IR" sz="2600" dirty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كنيم. </a:t>
            </a:r>
            <a:endParaRPr lang="fa-IR" sz="2600" dirty="0" smtClean="0">
              <a:solidFill>
                <a:prstClr val="black"/>
              </a:solidFill>
              <a:latin typeface="Angsana New" panose="02020603050405020304" pitchFamily="18" charset="-34"/>
              <a:cs typeface="B Baran" panose="00000400000000000000" pitchFamily="2" charset="-78"/>
            </a:endParaRPr>
          </a:p>
          <a:p>
            <a:r>
              <a:rPr lang="fa-IR" sz="2600" dirty="0" smtClean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با اين كار </a:t>
            </a:r>
            <a:r>
              <a:rPr lang="fa-IR" sz="2600" dirty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كم كم بدن خود را سرد میك‌نيم</a:t>
            </a:r>
            <a:r>
              <a:rPr lang="fa-IR" sz="2600" dirty="0" smtClean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.</a:t>
            </a:r>
            <a:endParaRPr lang="fa-IR" sz="2600" dirty="0">
              <a:solidFill>
                <a:prstClr val="black"/>
              </a:solidFill>
              <a:latin typeface="Angsana New" panose="02020603050405020304" pitchFamily="18" charset="-34"/>
              <a:cs typeface="B Baran" panose="00000400000000000000" pitchFamily="2" charset="-78"/>
            </a:endParaRPr>
          </a:p>
          <a:p>
            <a:r>
              <a:rPr lang="fa-IR" sz="2600" dirty="0" smtClean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اگر </a:t>
            </a:r>
            <a:r>
              <a:rPr lang="fa-IR" sz="2600" dirty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در حين پياد هروي دچار درد در ناحیه </a:t>
            </a:r>
            <a:r>
              <a:rPr lang="fa-IR" sz="2600" dirty="0" smtClean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سينه</a:t>
            </a:r>
            <a:r>
              <a:rPr lang="fa-IR" sz="2600" dirty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، تنگي نفس و يا </a:t>
            </a:r>
            <a:r>
              <a:rPr lang="fa-IR" sz="2600" dirty="0" smtClean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پا درد </a:t>
            </a:r>
            <a:r>
              <a:rPr lang="fa-IR" sz="2600" dirty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شديم استراحت كنيم و با پزشك مشورت نما ييم.</a:t>
            </a:r>
          </a:p>
          <a:p>
            <a:endParaRPr lang="fa-IR" sz="2600" dirty="0">
              <a:solidFill>
                <a:prstClr val="black"/>
              </a:solidFill>
              <a:latin typeface="Angsana New" panose="02020603050405020304" pitchFamily="18" charset="-34"/>
              <a:cs typeface="B Baran" panose="00000400000000000000" pitchFamily="2" charset="-78"/>
            </a:endParaRPr>
          </a:p>
          <a:p>
            <a:endParaRPr lang="fa-IR" sz="2600" dirty="0">
              <a:solidFill>
                <a:prstClr val="black"/>
              </a:solidFill>
              <a:latin typeface="Angsana New" panose="02020603050405020304" pitchFamily="18" charset="-34"/>
              <a:cs typeface="B Baran" panose="00000400000000000000" pitchFamily="2" charset="-78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4AB6C-F360-412A-B651-63EA6BC5C73B}" type="slidenum">
              <a:rPr lang="fa-IR" smtClean="0"/>
              <a:t>18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8375391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dirty="0" smtClean="0">
                <a:solidFill>
                  <a:prstClr val="black"/>
                </a:solidFill>
                <a:cs typeface="B Aseman" panose="00000400000000000000" pitchFamily="2" charset="-78"/>
              </a:rPr>
              <a:t>فعاليتهاي </a:t>
            </a:r>
            <a:r>
              <a:rPr lang="fa-IR" dirty="0">
                <a:solidFill>
                  <a:prstClr val="black"/>
                </a:solidFill>
                <a:cs typeface="B Aseman" panose="00000400000000000000" pitchFamily="2" charset="-78"/>
              </a:rPr>
              <a:t>بدنی براي تقويت </a:t>
            </a:r>
            <a:r>
              <a:rPr lang="fa-IR" dirty="0" smtClean="0">
                <a:solidFill>
                  <a:prstClr val="black"/>
                </a:solidFill>
                <a:cs typeface="B Aseman" panose="00000400000000000000" pitchFamily="2" charset="-78"/>
              </a:rPr>
              <a:t>عضلاني</a:t>
            </a:r>
            <a:endParaRPr lang="fa-IR" dirty="0">
              <a:solidFill>
                <a:prstClr val="black"/>
              </a:solidFill>
              <a:cs typeface="B Asema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a-IR" dirty="0" smtClean="0">
                <a:latin typeface="Angsana New" panose="02020603050405020304" pitchFamily="18" charset="-34"/>
                <a:cs typeface="B Baran" panose="00000400000000000000" pitchFamily="2" charset="-78"/>
              </a:rPr>
              <a:t>فعاليتهايي </a:t>
            </a:r>
            <a:r>
              <a:rPr lang="fa-IR" dirty="0">
                <a:latin typeface="Angsana New" panose="02020603050405020304" pitchFamily="18" charset="-34"/>
                <a:cs typeface="B Baran" panose="00000400000000000000" pitchFamily="2" charset="-78"/>
              </a:rPr>
              <a:t>هستند كه در ضمن آ نها فشار بر سيستم عضلاني – اسكلتي ما وارد </a:t>
            </a:r>
            <a:r>
              <a:rPr lang="fa-IR" dirty="0" smtClean="0">
                <a:latin typeface="Angsana New" panose="02020603050405020304" pitchFamily="18" charset="-34"/>
                <a:cs typeface="B Baran" panose="00000400000000000000" pitchFamily="2" charset="-78"/>
              </a:rPr>
              <a:t>ميشود</a:t>
            </a:r>
            <a:r>
              <a:rPr lang="fa-IR" dirty="0">
                <a:latin typeface="Angsana New" panose="02020603050405020304" pitchFamily="18" charset="-34"/>
                <a:cs typeface="B Baran" panose="00000400000000000000" pitchFamily="2" charset="-78"/>
              </a:rPr>
              <a:t>. این ورز شها باید 3 روز درهفته انجام شود و قسمتی از آن 60 دقیقه فعالیت بدنی روزانه ما باشند. </a:t>
            </a:r>
          </a:p>
          <a:p>
            <a:r>
              <a:rPr lang="fa-IR" dirty="0">
                <a:latin typeface="Angsana New" panose="02020603050405020304" pitchFamily="18" charset="-34"/>
                <a:cs typeface="B Baran" panose="00000400000000000000" pitchFamily="2" charset="-78"/>
              </a:rPr>
              <a:t>ورز شهایی مانند: ژیمناستیک، کشتی، </a:t>
            </a:r>
            <a:r>
              <a:rPr lang="fa-IR" dirty="0" smtClean="0">
                <a:latin typeface="Angsana New" panose="02020603050405020304" pitchFamily="18" charset="-34"/>
                <a:cs typeface="B Baran" panose="00000400000000000000" pitchFamily="2" charset="-78"/>
              </a:rPr>
              <a:t>وزنه برداری</a:t>
            </a:r>
            <a:r>
              <a:rPr lang="fa-IR" dirty="0">
                <a:latin typeface="Angsana New" panose="02020603050405020304" pitchFamily="18" charset="-34"/>
                <a:cs typeface="B Baran" panose="00000400000000000000" pitchFamily="2" charset="-78"/>
              </a:rPr>
              <a:t>، پرورش اندام و </a:t>
            </a:r>
            <a:r>
              <a:rPr lang="fa-IR" dirty="0" smtClean="0">
                <a:latin typeface="Angsana New" panose="02020603050405020304" pitchFamily="18" charset="-34"/>
                <a:cs typeface="B Baran" panose="00000400000000000000" pitchFamily="2" charset="-78"/>
              </a:rPr>
              <a:t>فعالیتهایی </a:t>
            </a:r>
            <a:r>
              <a:rPr lang="fa-IR" dirty="0">
                <a:latin typeface="Angsana New" panose="02020603050405020304" pitchFamily="18" charset="-34"/>
                <a:cs typeface="B Baran" panose="00000400000000000000" pitchFamily="2" charset="-78"/>
              </a:rPr>
              <a:t>مانند استفاده از دمبل و هارتل، بلندکردن بار یا هل دادن اجسام، دراز و نشست، بارفیکس، شنای سوئدی، بالا رفتن از درخت و نردبان و </a:t>
            </a:r>
            <a:r>
              <a:rPr lang="fa-IR" dirty="0" smtClean="0">
                <a:latin typeface="Angsana New" panose="02020603050405020304" pitchFamily="18" charset="-34"/>
                <a:cs typeface="B Baran" panose="00000400000000000000" pitchFamily="2" charset="-78"/>
              </a:rPr>
              <a:t>به طوركلي </a:t>
            </a:r>
            <a:r>
              <a:rPr lang="fa-IR" dirty="0" smtClean="0">
                <a:latin typeface="Angsana New" panose="02020603050405020304" pitchFamily="18" charset="-34"/>
                <a:cs typeface="B Baran" panose="00000400000000000000" pitchFamily="2" charset="-78"/>
              </a:rPr>
              <a:t>فعالیتهایی </a:t>
            </a:r>
            <a:r>
              <a:rPr lang="fa-IR" dirty="0">
                <a:latin typeface="Angsana New" panose="02020603050405020304" pitchFamily="18" charset="-34"/>
                <a:cs typeface="B Baran" panose="00000400000000000000" pitchFamily="2" charset="-78"/>
              </a:rPr>
              <a:t>که باعث تولید نیروی بیشتر و موجب خستگی </a:t>
            </a:r>
            <a:r>
              <a:rPr lang="fa-IR" dirty="0" smtClean="0">
                <a:latin typeface="Angsana New" panose="02020603050405020304" pitchFamily="18" charset="-34"/>
                <a:cs typeface="B Baran" panose="00000400000000000000" pitchFamily="2" charset="-78"/>
              </a:rPr>
              <a:t>ماهیچه ها </a:t>
            </a:r>
            <a:r>
              <a:rPr lang="fa-IR" dirty="0">
                <a:latin typeface="Angsana New" panose="02020603050405020304" pitchFamily="18" charset="-34"/>
                <a:cs typeface="B Baran" panose="00000400000000000000" pitchFamily="2" charset="-78"/>
              </a:rPr>
              <a:t>و دستگاه عصبی- عضلانی </a:t>
            </a:r>
            <a:r>
              <a:rPr lang="fa-IR" dirty="0" smtClean="0">
                <a:latin typeface="Angsana New" panose="02020603050405020304" pitchFamily="18" charset="-34"/>
                <a:cs typeface="B Baran" panose="00000400000000000000" pitchFamily="2" charset="-78"/>
              </a:rPr>
              <a:t>میشوند</a:t>
            </a:r>
            <a:r>
              <a:rPr lang="fa-IR" dirty="0">
                <a:latin typeface="Angsana New" panose="02020603050405020304" pitchFamily="18" charset="-34"/>
                <a:cs typeface="B Baran" panose="00000400000000000000" pitchFamily="2" charset="-78"/>
              </a:rPr>
              <a:t>، از این گروه هستند.</a:t>
            </a:r>
          </a:p>
          <a:p>
            <a:endParaRPr lang="fa-IR" dirty="0">
              <a:latin typeface="Angsana New" panose="02020603050405020304" pitchFamily="18" charset="-34"/>
              <a:cs typeface="B Baran" panose="00000400000000000000" pitchFamily="2" charset="-78"/>
            </a:endParaRPr>
          </a:p>
          <a:p>
            <a:endParaRPr lang="fa-IR" dirty="0"/>
          </a:p>
          <a:p>
            <a:endParaRPr lang="fa-IR" dirty="0"/>
          </a:p>
          <a:p>
            <a:endParaRPr lang="fa-IR" dirty="0"/>
          </a:p>
          <a:p>
            <a:endParaRPr lang="fa-IR" dirty="0"/>
          </a:p>
          <a:p>
            <a:endParaRPr lang="fa-IR" dirty="0"/>
          </a:p>
          <a:p>
            <a:endParaRPr lang="fa-IR" dirty="0"/>
          </a:p>
          <a:p>
            <a:endParaRPr lang="fa-I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7412" y="4001294"/>
            <a:ext cx="2847975" cy="1600200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4AB6C-F360-412A-B651-63EA6BC5C73B}" type="slidenum">
              <a:rPr lang="fa-IR" smtClean="0"/>
              <a:t>19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7964381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fa-IR" sz="6600" dirty="0" smtClean="0">
                <a:latin typeface="+mj-lt"/>
                <a:ea typeface="+mj-ea"/>
                <a:cs typeface="B Aseman" panose="00000400000000000000" pitchFamily="2" charset="-78"/>
              </a:rPr>
              <a:t>اهمیت ورزش در سلامتی</a:t>
            </a:r>
            <a:endParaRPr lang="fa-IR" sz="6600" dirty="0">
              <a:latin typeface="+mj-lt"/>
              <a:ea typeface="+mj-ea"/>
              <a:cs typeface="B Aseman" panose="000004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7600" y="3264808"/>
            <a:ext cx="4267199" cy="2793092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4AB6C-F360-412A-B651-63EA6BC5C73B}" type="slidenum">
              <a:rPr lang="fa-IR" smtClean="0"/>
              <a:t>2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5194021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>
                <a:solidFill>
                  <a:prstClr val="black"/>
                </a:solidFill>
                <a:cs typeface="B Aseman" panose="00000400000000000000" pitchFamily="2" charset="-78"/>
              </a:rPr>
              <a:t>فعالیت بدنی براي تقویت و استحکام استخوانی </a:t>
            </a:r>
            <a:r>
              <a:rPr lang="fa-IR" dirty="0"/>
              <a:t>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>
                <a:latin typeface="Angsana New" panose="02020603050405020304" pitchFamily="18" charset="-34"/>
                <a:cs typeface="B Baran" panose="00000400000000000000" pitchFamily="2" charset="-78"/>
              </a:rPr>
              <a:t>عبارت است از: </a:t>
            </a:r>
            <a:r>
              <a:rPr lang="fa-IR" dirty="0" smtClean="0">
                <a:latin typeface="Angsana New" panose="02020603050405020304" pitchFamily="18" charset="-34"/>
                <a:cs typeface="B Baran" panose="00000400000000000000" pitchFamily="2" charset="-78"/>
              </a:rPr>
              <a:t>فعاليتهايي </a:t>
            </a:r>
            <a:r>
              <a:rPr lang="fa-IR" dirty="0">
                <a:latin typeface="Angsana New" panose="02020603050405020304" pitchFamily="18" charset="-34"/>
                <a:cs typeface="B Baran" panose="00000400000000000000" pitchFamily="2" charset="-78"/>
              </a:rPr>
              <a:t>كه موجب تحر كي استخوا نسازي م يشوند. ورز شهايي </a:t>
            </a:r>
            <a:r>
              <a:rPr lang="fa-IR" dirty="0" smtClean="0">
                <a:latin typeface="Angsana New" panose="02020603050405020304" pitchFamily="18" charset="-34"/>
                <a:cs typeface="B Baran" panose="00000400000000000000" pitchFamily="2" charset="-78"/>
              </a:rPr>
              <a:t>مانند واليبال</a:t>
            </a:r>
            <a:r>
              <a:rPr lang="fa-IR" dirty="0">
                <a:latin typeface="Angsana New" panose="02020603050405020304" pitchFamily="18" charset="-34"/>
                <a:cs typeface="B Baran" panose="00000400000000000000" pitchFamily="2" charset="-78"/>
              </a:rPr>
              <a:t>، بس </a:t>
            </a:r>
            <a:r>
              <a:rPr lang="fa-IR" dirty="0" smtClean="0">
                <a:latin typeface="Angsana New" panose="02020603050405020304" pitchFamily="18" charset="-34"/>
                <a:cs typeface="B Baran" panose="00000400000000000000" pitchFamily="2" charset="-78"/>
              </a:rPr>
              <a:t>كتبال</a:t>
            </a:r>
            <a:r>
              <a:rPr lang="fa-IR" dirty="0">
                <a:latin typeface="Angsana New" panose="02020603050405020304" pitchFamily="18" charset="-34"/>
                <a:cs typeface="B Baran" panose="00000400000000000000" pitchFamily="2" charset="-78"/>
              </a:rPr>
              <a:t>، فوتبال، كوهنوردي، ژيمناست كي، راهپيمايي، دويدن، طناب زدن، </a:t>
            </a:r>
            <a:r>
              <a:rPr lang="fa-IR" dirty="0" smtClean="0">
                <a:latin typeface="Angsana New" panose="02020603050405020304" pitchFamily="18" charset="-34"/>
                <a:cs typeface="B Baran" panose="00000400000000000000" pitchFamily="2" charset="-78"/>
              </a:rPr>
              <a:t>بازي لي لي</a:t>
            </a:r>
            <a:r>
              <a:rPr lang="fa-IR" dirty="0">
                <a:latin typeface="Angsana New" panose="02020603050405020304" pitchFamily="18" charset="-34"/>
                <a:cs typeface="B Baran" panose="00000400000000000000" pitchFamily="2" charset="-78"/>
              </a:rPr>
              <a:t>، كش بازي، پریدن از روي طناب و از اين قبيل ورز شها</a:t>
            </a:r>
            <a:r>
              <a:rPr lang="fa-IR" dirty="0" smtClean="0">
                <a:latin typeface="Angsana New" panose="02020603050405020304" pitchFamily="18" charset="-34"/>
                <a:cs typeface="B Baran" panose="00000400000000000000" pitchFamily="2" charset="-78"/>
              </a:rPr>
              <a:t>.</a:t>
            </a:r>
          </a:p>
          <a:p>
            <a:r>
              <a:rPr lang="fa-IR" dirty="0" smtClean="0">
                <a:latin typeface="Angsana New" panose="02020603050405020304" pitchFamily="18" charset="-34"/>
                <a:cs typeface="B Baran" panose="00000400000000000000" pitchFamily="2" charset="-78"/>
              </a:rPr>
              <a:t> </a:t>
            </a:r>
            <a:r>
              <a:rPr lang="fa-IR" dirty="0">
                <a:latin typeface="Angsana New" panose="02020603050405020304" pitchFamily="18" charset="-34"/>
                <a:cs typeface="B Baran" panose="00000400000000000000" pitchFamily="2" charset="-78"/>
              </a:rPr>
              <a:t>این </a:t>
            </a:r>
            <a:r>
              <a:rPr lang="fa-IR" dirty="0" smtClean="0">
                <a:latin typeface="Angsana New" panose="02020603050405020304" pitchFamily="18" charset="-34"/>
                <a:cs typeface="B Baran" panose="00000400000000000000" pitchFamily="2" charset="-78"/>
              </a:rPr>
              <a:t>فعالیتها </a:t>
            </a:r>
            <a:r>
              <a:rPr lang="fa-IR" dirty="0">
                <a:latin typeface="Angsana New" panose="02020603050405020304" pitchFamily="18" charset="-34"/>
                <a:cs typeface="B Baran" panose="00000400000000000000" pitchFamily="2" charset="-78"/>
              </a:rPr>
              <a:t>نیز باید حداقل </a:t>
            </a:r>
            <a:r>
              <a:rPr lang="fa-IR" dirty="0" smtClean="0">
                <a:latin typeface="Angsana New" panose="02020603050405020304" pitchFamily="18" charset="-34"/>
                <a:cs typeface="B Baran" panose="00000400000000000000" pitchFamily="2" charset="-78"/>
              </a:rPr>
              <a:t> 3بار </a:t>
            </a:r>
            <a:r>
              <a:rPr lang="fa-IR" dirty="0">
                <a:latin typeface="Angsana New" panose="02020603050405020304" pitchFamily="18" charset="-34"/>
                <a:cs typeface="B Baran" panose="00000400000000000000" pitchFamily="2" charset="-78"/>
              </a:rPr>
              <a:t>در هفته و قسمتی از 60 دقیقه فعالیت بدنی روزانه باشند</a:t>
            </a:r>
            <a:r>
              <a:rPr lang="fa-IR" dirty="0"/>
              <a:t>.</a:t>
            </a:r>
          </a:p>
          <a:p>
            <a:endParaRPr lang="fa-IR" dirty="0">
              <a:latin typeface="Angsana New" panose="02020603050405020304" pitchFamily="18" charset="-34"/>
              <a:cs typeface="B Baran" panose="00000400000000000000" pitchFamily="2" charset="-78"/>
            </a:endParaRPr>
          </a:p>
          <a:p>
            <a:endParaRPr lang="fa-IR" dirty="0">
              <a:latin typeface="Angsana New" panose="02020603050405020304" pitchFamily="18" charset="-34"/>
              <a:cs typeface="B Baran" panose="00000400000000000000" pitchFamily="2" charset="-78"/>
            </a:endParaRPr>
          </a:p>
          <a:p>
            <a:endParaRPr lang="fa-IR" dirty="0">
              <a:latin typeface="Angsana New" panose="02020603050405020304" pitchFamily="18" charset="-34"/>
              <a:cs typeface="B Baran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7512" y="4001294"/>
            <a:ext cx="2619375" cy="1743075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4AB6C-F360-412A-B651-63EA6BC5C73B}" type="slidenum">
              <a:rPr lang="fa-IR" smtClean="0"/>
              <a:t>20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3435984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dirty="0" smtClean="0">
                <a:solidFill>
                  <a:prstClr val="black"/>
                </a:solidFill>
                <a:cs typeface="B Aseman" panose="00000400000000000000" pitchFamily="2" charset="-78"/>
              </a:rPr>
              <a:t>نکات مهم</a:t>
            </a:r>
            <a:endParaRPr lang="fa-IR" dirty="0">
              <a:solidFill>
                <a:prstClr val="black"/>
              </a:solidFill>
              <a:cs typeface="B Asema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a-IR" dirty="0">
                <a:latin typeface="Angsana New" panose="02020603050405020304" pitchFamily="18" charset="-34"/>
                <a:cs typeface="B Baran" panose="00000400000000000000" pitchFamily="2" charset="-78"/>
              </a:rPr>
              <a:t>از </a:t>
            </a:r>
            <a:r>
              <a:rPr lang="fa-IR" dirty="0">
                <a:latin typeface="Angsana New" panose="02020603050405020304" pitchFamily="18" charset="-34"/>
                <a:cs typeface="B Baran" panose="00000400000000000000" pitchFamily="2" charset="-78"/>
              </a:rPr>
              <a:t>حبس </a:t>
            </a:r>
            <a:r>
              <a:rPr lang="fa-IR" dirty="0">
                <a:latin typeface="Angsana New" panose="02020603050405020304" pitchFamily="18" charset="-34"/>
                <a:cs typeface="B Baran" panose="00000400000000000000" pitchFamily="2" charset="-78"/>
              </a:rPr>
              <a:t>کردن </a:t>
            </a:r>
            <a:r>
              <a:rPr lang="fa-IR" dirty="0">
                <a:latin typeface="Angsana New" panose="02020603050405020304" pitchFamily="18" charset="-34"/>
                <a:cs typeface="B Baran" panose="00000400000000000000" pitchFamily="2" charset="-78"/>
              </a:rPr>
              <a:t>نفس </a:t>
            </a:r>
            <a:r>
              <a:rPr lang="fa-IR" dirty="0">
                <a:latin typeface="Angsana New" panose="02020603050405020304" pitchFamily="18" charset="-34"/>
                <a:cs typeface="B Baran" panose="00000400000000000000" pitchFamily="2" charset="-78"/>
              </a:rPr>
              <a:t>و زور زدن بیش از </a:t>
            </a:r>
            <a:r>
              <a:rPr lang="fa-IR" dirty="0">
                <a:latin typeface="Angsana New" panose="02020603050405020304" pitchFamily="18" charset="-34"/>
                <a:cs typeface="B Baran" panose="00000400000000000000" pitchFamily="2" charset="-78"/>
              </a:rPr>
              <a:t>حد </a:t>
            </a:r>
            <a:r>
              <a:rPr lang="fa-IR" dirty="0">
                <a:latin typeface="Angsana New" panose="02020603050405020304" pitchFamily="18" charset="-34"/>
                <a:cs typeface="B Baran" panose="00000400000000000000" pitchFamily="2" charset="-78"/>
              </a:rPr>
              <a:t>در </a:t>
            </a:r>
            <a:r>
              <a:rPr lang="fa-IR" dirty="0" smtClean="0">
                <a:latin typeface="Angsana New" panose="02020603050405020304" pitchFamily="18" charset="-34"/>
                <a:cs typeface="B Baran" panose="00000400000000000000" pitchFamily="2" charset="-78"/>
              </a:rPr>
              <a:t>ورزش </a:t>
            </a:r>
            <a:r>
              <a:rPr lang="fa-IR" dirty="0">
                <a:latin typeface="Angsana New" panose="02020603050405020304" pitchFamily="18" charset="-34"/>
                <a:cs typeface="B Baran" panose="00000400000000000000" pitchFamily="2" charset="-78"/>
              </a:rPr>
              <a:t>اجتناب کنیم</a:t>
            </a:r>
            <a:r>
              <a:rPr lang="fa-IR" dirty="0" smtClean="0">
                <a:latin typeface="Angsana New" panose="02020603050405020304" pitchFamily="18" charset="-34"/>
                <a:cs typeface="B Baran" panose="00000400000000000000" pitchFamily="2" charset="-78"/>
              </a:rPr>
              <a:t>.</a:t>
            </a:r>
            <a:endParaRPr lang="fa-IR" dirty="0">
              <a:latin typeface="Angsana New" panose="02020603050405020304" pitchFamily="18" charset="-34"/>
              <a:cs typeface="B Baran" panose="00000400000000000000" pitchFamily="2" charset="-78"/>
            </a:endParaRPr>
          </a:p>
          <a:p>
            <a:r>
              <a:rPr lang="fa-IR" dirty="0">
                <a:latin typeface="Angsana New" panose="02020603050405020304" pitchFamily="18" charset="-34"/>
                <a:cs typeface="B Baran" panose="00000400000000000000" pitchFamily="2" charset="-78"/>
              </a:rPr>
              <a:t>اگر </a:t>
            </a:r>
            <a:r>
              <a:rPr lang="fa-IR" dirty="0">
                <a:latin typeface="Angsana New" panose="02020603050405020304" pitchFamily="18" charset="-34"/>
                <a:cs typeface="B Baran" panose="00000400000000000000" pitchFamily="2" charset="-78"/>
              </a:rPr>
              <a:t>در </a:t>
            </a:r>
            <a:r>
              <a:rPr lang="fa-IR" dirty="0">
                <a:latin typeface="Angsana New" panose="02020603050405020304" pitchFamily="18" charset="-34"/>
                <a:cs typeface="B Baran" panose="00000400000000000000" pitchFamily="2" charset="-78"/>
              </a:rPr>
              <a:t>حین </a:t>
            </a:r>
            <a:r>
              <a:rPr lang="fa-IR" dirty="0">
                <a:latin typeface="Angsana New" panose="02020603050405020304" pitchFamily="18" charset="-34"/>
                <a:cs typeface="B Baran" panose="00000400000000000000" pitchFamily="2" charset="-78"/>
              </a:rPr>
              <a:t>یا بعد از انجام ورزش دچار علایمی مانند </a:t>
            </a:r>
            <a:r>
              <a:rPr lang="fa-IR" dirty="0">
                <a:latin typeface="Angsana New" panose="02020603050405020304" pitchFamily="18" charset="-34"/>
                <a:cs typeface="B Baran" panose="00000400000000000000" pitchFamily="2" charset="-78"/>
              </a:rPr>
              <a:t>سرگیجه،</a:t>
            </a:r>
            <a:r>
              <a:rPr lang="fa-IR" dirty="0">
                <a:latin typeface="Angsana New" panose="02020603050405020304" pitchFamily="18" charset="-34"/>
                <a:cs typeface="B Baran" panose="00000400000000000000" pitchFamily="2" charset="-78"/>
              </a:rPr>
              <a:t> عرق سرد، رنگ پریدگی، غش </a:t>
            </a:r>
            <a:r>
              <a:rPr lang="fa-IR" dirty="0" smtClean="0">
                <a:latin typeface="Angsana New" panose="02020603050405020304" pitchFamily="18" charset="-34"/>
                <a:cs typeface="B Baran" panose="00000400000000000000" pitchFamily="2" charset="-78"/>
              </a:rPr>
              <a:t>کردن یا </a:t>
            </a:r>
            <a:r>
              <a:rPr lang="fa-IR" dirty="0">
                <a:latin typeface="Angsana New" panose="02020603050405020304" pitchFamily="18" charset="-34"/>
                <a:cs typeface="B Baran" panose="00000400000000000000" pitchFamily="2" charset="-78"/>
              </a:rPr>
              <a:t>تنگی نفس شدیم و یا </a:t>
            </a:r>
            <a:r>
              <a:rPr lang="fa-IR" dirty="0">
                <a:latin typeface="Angsana New" panose="02020603050405020304" pitchFamily="18" charset="-34"/>
                <a:cs typeface="B Baran" panose="00000400000000000000" pitchFamily="2" charset="-78"/>
              </a:rPr>
              <a:t>احساس درد </a:t>
            </a:r>
            <a:r>
              <a:rPr lang="fa-IR" dirty="0">
                <a:latin typeface="Angsana New" panose="02020603050405020304" pitchFamily="18" charset="-34"/>
                <a:cs typeface="B Baran" panose="00000400000000000000" pitchFamily="2" charset="-78"/>
              </a:rPr>
              <a:t>یا فشار در ناحیه سینه کردیم، به پزشک مراجعه کنیم</a:t>
            </a:r>
            <a:r>
              <a:rPr lang="fa-IR" dirty="0">
                <a:latin typeface="Angsana New" panose="02020603050405020304" pitchFamily="18" charset="-34"/>
                <a:cs typeface="B Baran" panose="00000400000000000000" pitchFamily="2" charset="-78"/>
              </a:rPr>
              <a:t>.</a:t>
            </a:r>
            <a:endParaRPr lang="fa-IR" dirty="0">
              <a:latin typeface="Angsana New" panose="02020603050405020304" pitchFamily="18" charset="-34"/>
              <a:cs typeface="B Baran" panose="00000400000000000000" pitchFamily="2" charset="-78"/>
            </a:endParaRPr>
          </a:p>
          <a:p>
            <a:r>
              <a:rPr lang="fa-IR" dirty="0">
                <a:latin typeface="Angsana New" panose="02020603050405020304" pitchFamily="18" charset="-34"/>
                <a:cs typeface="B Baran" panose="00000400000000000000" pitchFamily="2" charset="-78"/>
              </a:rPr>
              <a:t>پس </a:t>
            </a:r>
            <a:r>
              <a:rPr lang="fa-IR" dirty="0">
                <a:latin typeface="Angsana New" panose="02020603050405020304" pitchFamily="18" charset="-34"/>
                <a:cs typeface="B Baran" panose="00000400000000000000" pitchFamily="2" charset="-78"/>
              </a:rPr>
              <a:t>از ورزش، در جریان هوای سرد قرار نگیریم</a:t>
            </a:r>
            <a:r>
              <a:rPr lang="fa-IR" dirty="0">
                <a:latin typeface="Angsana New" panose="02020603050405020304" pitchFamily="18" charset="-34"/>
                <a:cs typeface="B Baran" panose="00000400000000000000" pitchFamily="2" charset="-78"/>
              </a:rPr>
              <a:t>.</a:t>
            </a:r>
            <a:endParaRPr lang="fa-IR" dirty="0">
              <a:latin typeface="Angsana New" panose="02020603050405020304" pitchFamily="18" charset="-34"/>
              <a:cs typeface="B Baran" panose="00000400000000000000" pitchFamily="2" charset="-78"/>
            </a:endParaRPr>
          </a:p>
          <a:p>
            <a:r>
              <a:rPr lang="fa-IR" dirty="0">
                <a:latin typeface="Angsana New" panose="02020603050405020304" pitchFamily="18" charset="-34"/>
                <a:cs typeface="B Baran" panose="00000400000000000000" pitchFamily="2" charset="-78"/>
              </a:rPr>
              <a:t>در هنگام ورزش به مقدار کم و در دفعات متعدد آب بنوشیم. </a:t>
            </a:r>
            <a:r>
              <a:rPr lang="fa-IR" dirty="0">
                <a:latin typeface="Angsana New" panose="02020603050405020304" pitchFamily="18" charset="-34"/>
                <a:cs typeface="B Baran" panose="00000400000000000000" pitchFamily="2" charset="-78"/>
              </a:rPr>
              <a:t>البته</a:t>
            </a:r>
            <a:r>
              <a:rPr lang="fa-IR" dirty="0">
                <a:latin typeface="Angsana New" panose="02020603050405020304" pitchFamily="18" charset="-34"/>
                <a:cs typeface="B Baran" panose="00000400000000000000" pitchFamily="2" charset="-78"/>
              </a:rPr>
              <a:t> آب نباید خیلی سرد باشد</a:t>
            </a:r>
            <a:r>
              <a:rPr lang="fa-IR" dirty="0">
                <a:latin typeface="Angsana New" panose="02020603050405020304" pitchFamily="18" charset="-34"/>
                <a:cs typeface="B Baran" panose="00000400000000000000" pitchFamily="2" charset="-78"/>
              </a:rPr>
              <a:t>.</a:t>
            </a:r>
            <a:endParaRPr lang="fa-IR" dirty="0">
              <a:latin typeface="Angsana New" panose="02020603050405020304" pitchFamily="18" charset="-34"/>
              <a:cs typeface="B Baran" panose="00000400000000000000" pitchFamily="2" charset="-78"/>
            </a:endParaRPr>
          </a:p>
          <a:p>
            <a:r>
              <a:rPr lang="fa-IR" dirty="0" smtClean="0">
                <a:latin typeface="Angsana New" panose="02020603050405020304" pitchFamily="18" charset="-34"/>
                <a:cs typeface="B Baran" panose="00000400000000000000" pitchFamily="2" charset="-78"/>
              </a:rPr>
              <a:t>هنگامیکه </a:t>
            </a:r>
            <a:r>
              <a:rPr lang="fa-IR" dirty="0">
                <a:latin typeface="Angsana New" panose="02020603050405020304" pitchFamily="18" charset="-34"/>
                <a:cs typeface="B Baran" panose="00000400000000000000" pitchFamily="2" charset="-78"/>
              </a:rPr>
              <a:t>خیلی گرسنه و یا خسته هستیم، ورزش نکنیم.</a:t>
            </a:r>
          </a:p>
          <a:p>
            <a:endParaRPr lang="fa-IR" sz="2200" dirty="0">
              <a:latin typeface="Angsana New" panose="02020603050405020304" pitchFamily="18" charset="-34"/>
              <a:cs typeface="B Baran" panose="00000400000000000000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4AB6C-F360-412A-B651-63EA6BC5C73B}" type="slidenum">
              <a:rPr lang="fa-IR" smtClean="0"/>
              <a:t>21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7303042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149600" y="2209800"/>
            <a:ext cx="5626100" cy="3695700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4AB6C-F360-412A-B651-63EA6BC5C73B}" type="slidenum">
              <a:rPr lang="fa-IR" smtClean="0"/>
              <a:t>22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0014208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>
                <a:cs typeface="B Aseman" panose="00000400000000000000" pitchFamily="2" charset="-78"/>
              </a:rPr>
              <a:t>ورزش چگونه به سلامت ما کمک </a:t>
            </a:r>
            <a:r>
              <a:rPr lang="fa-IR" dirty="0" smtClean="0">
                <a:cs typeface="B Aseman" panose="00000400000000000000" pitchFamily="2" charset="-78"/>
              </a:rPr>
              <a:t>میکند</a:t>
            </a:r>
            <a:r>
              <a:rPr lang="fa-IR" dirty="0">
                <a:cs typeface="B Aseman" panose="00000400000000000000" pitchFamily="2" charset="-78"/>
              </a:rPr>
              <a:t>؟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a-IR" dirty="0">
                <a:latin typeface="Angsana New" panose="02020603050405020304" pitchFamily="18" charset="-34"/>
                <a:cs typeface="B Baran" panose="00000400000000000000" pitchFamily="2" charset="-78"/>
              </a:rPr>
              <a:t>موجب افزایش ضربان قلب، زیاد شدن تنفس و جذب اکسیژن بيشتر میشود.</a:t>
            </a:r>
          </a:p>
          <a:p>
            <a:r>
              <a:rPr lang="fa-IR" dirty="0">
                <a:latin typeface="Angsana New" panose="02020603050405020304" pitchFamily="18" charset="-34"/>
                <a:cs typeface="B Baran" panose="00000400000000000000" pitchFamily="2" charset="-78"/>
              </a:rPr>
              <a:t>باعث خو نرسانی بیشتر و بهتردر همه اندا مهای بدن میشود.</a:t>
            </a:r>
          </a:p>
          <a:p>
            <a:r>
              <a:rPr lang="fa-IR" dirty="0">
                <a:latin typeface="Angsana New" panose="02020603050405020304" pitchFamily="18" charset="-34"/>
                <a:cs typeface="B Baran" panose="00000400000000000000" pitchFamily="2" charset="-78"/>
              </a:rPr>
              <a:t>با افزایش خو نرسانی به تمام سلو لها به خصوص سلو لهای مغز باعث بیشتر شدن تمرکز وبهبود حافظه </a:t>
            </a:r>
            <a:r>
              <a:rPr lang="fa-IR" dirty="0" smtClean="0">
                <a:latin typeface="Angsana New" panose="02020603050405020304" pitchFamily="18" charset="-34"/>
                <a:cs typeface="B Baran" panose="00000400000000000000" pitchFamily="2" charset="-78"/>
              </a:rPr>
              <a:t>میشود</a:t>
            </a:r>
            <a:r>
              <a:rPr lang="fa-IR" dirty="0">
                <a:latin typeface="Angsana New" panose="02020603050405020304" pitchFamily="18" charset="-34"/>
                <a:cs typeface="B Baran" panose="00000400000000000000" pitchFamily="2" charset="-78"/>
              </a:rPr>
              <a:t>.</a:t>
            </a:r>
          </a:p>
          <a:p>
            <a:endParaRPr lang="fa-IR" dirty="0"/>
          </a:p>
          <a:p>
            <a:endParaRPr lang="fa-IR" dirty="0"/>
          </a:p>
          <a:p>
            <a:endParaRPr lang="fa-IR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5" y="3636962"/>
            <a:ext cx="2619375" cy="1743075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4AB6C-F360-412A-B651-63EA6BC5C73B}" type="slidenum">
              <a:rPr lang="fa-IR" smtClean="0"/>
              <a:t>3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387978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>
                <a:solidFill>
                  <a:prstClr val="black"/>
                </a:solidFill>
                <a:cs typeface="B Aseman" panose="00000400000000000000" pitchFamily="2" charset="-78"/>
              </a:rPr>
              <a:t>ادامه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fa-IR" dirty="0">
                <a:latin typeface="Angsana New" panose="02020603050405020304" pitchFamily="18" charset="-34"/>
                <a:cs typeface="B Baran" panose="00000400000000000000" pitchFamily="2" charset="-78"/>
              </a:rPr>
              <a:t>باعث شادابی، سرزندگی، رفع کسالت و افسردگی میشود.</a:t>
            </a:r>
          </a:p>
          <a:p>
            <a:r>
              <a:rPr lang="fa-IR" dirty="0">
                <a:latin typeface="Angsana New" panose="02020603050405020304" pitchFamily="18" charset="-34"/>
                <a:cs typeface="B Baran" panose="00000400000000000000" pitchFamily="2" charset="-78"/>
              </a:rPr>
              <a:t>باعث تناسب و زیبایی اندام میشود.</a:t>
            </a:r>
          </a:p>
          <a:p>
            <a:r>
              <a:rPr lang="fa-IR" dirty="0">
                <a:latin typeface="Angsana New" panose="02020603050405020304" pitchFamily="18" charset="-34"/>
                <a:cs typeface="B Baran" panose="00000400000000000000" pitchFamily="2" charset="-78"/>
              </a:rPr>
              <a:t>شادابی و طراوت پوست را افزایش میدهد.</a:t>
            </a:r>
          </a:p>
          <a:p>
            <a:r>
              <a:rPr lang="fa-IR" dirty="0">
                <a:latin typeface="Angsana New" panose="02020603050405020304" pitchFamily="18" charset="-34"/>
                <a:cs typeface="B Baran" panose="00000400000000000000" pitchFamily="2" charset="-78"/>
              </a:rPr>
              <a:t>باعث ميشود برای انجام کارهای روزانه، احساس بهتری داشته باشیم.</a:t>
            </a:r>
          </a:p>
          <a:p>
            <a:r>
              <a:rPr lang="fa-IR" dirty="0">
                <a:latin typeface="Angsana New" panose="02020603050405020304" pitchFamily="18" charset="-34"/>
                <a:cs typeface="B Baran" panose="00000400000000000000" pitchFamily="2" charset="-78"/>
              </a:rPr>
              <a:t>باعث ايجاد توان بیش تر برای انجام کا رهای روزانه ميشود</a:t>
            </a:r>
            <a:r>
              <a:rPr lang="fa-IR" dirty="0" smtClean="0">
                <a:latin typeface="Angsana New" panose="02020603050405020304" pitchFamily="18" charset="-34"/>
                <a:cs typeface="B Baran" panose="00000400000000000000" pitchFamily="2" charset="-78"/>
              </a:rPr>
              <a:t>.</a:t>
            </a:r>
          </a:p>
          <a:p>
            <a:r>
              <a:rPr lang="fa-IR" dirty="0">
                <a:latin typeface="Angsana New" panose="02020603050405020304" pitchFamily="18" charset="-34"/>
                <a:cs typeface="B Baran" panose="00000400000000000000" pitchFamily="2" charset="-78"/>
              </a:rPr>
              <a:t>باعث افزایش اعتماد به نفس </a:t>
            </a:r>
            <a:r>
              <a:rPr lang="fa-IR" dirty="0" smtClean="0">
                <a:latin typeface="Angsana New" panose="02020603050405020304" pitchFamily="18" charset="-34"/>
                <a:cs typeface="B Baran" panose="00000400000000000000" pitchFamily="2" charset="-78"/>
              </a:rPr>
              <a:t>میشود</a:t>
            </a:r>
            <a:r>
              <a:rPr lang="fa-IR" dirty="0">
                <a:latin typeface="Angsana New" panose="02020603050405020304" pitchFamily="18" charset="-34"/>
                <a:cs typeface="B Baran" panose="00000400000000000000" pitchFamily="2" charset="-78"/>
              </a:rPr>
              <a:t>.</a:t>
            </a:r>
          </a:p>
          <a:p>
            <a:r>
              <a:rPr lang="fa-IR" dirty="0" smtClean="0">
                <a:latin typeface="Angsana New" panose="02020603050405020304" pitchFamily="18" charset="-34"/>
                <a:cs typeface="B Baran" panose="00000400000000000000" pitchFamily="2" charset="-78"/>
              </a:rPr>
              <a:t>انجام </a:t>
            </a:r>
            <a:r>
              <a:rPr lang="fa-IR" dirty="0">
                <a:latin typeface="Angsana New" panose="02020603050405020304" pitchFamily="18" charset="-34"/>
                <a:cs typeface="B Baran" panose="00000400000000000000" pitchFamily="2" charset="-78"/>
              </a:rPr>
              <a:t>ورزش منظم روزانه باعث قوی </a:t>
            </a:r>
            <a:r>
              <a:rPr lang="fa-IR" dirty="0" smtClean="0">
                <a:latin typeface="Angsana New" panose="02020603050405020304" pitchFamily="18" charset="-34"/>
                <a:cs typeface="B Baran" panose="00000400000000000000" pitchFamily="2" charset="-78"/>
              </a:rPr>
              <a:t>شدن استخوان </a:t>
            </a:r>
            <a:r>
              <a:rPr lang="fa-IR" dirty="0">
                <a:latin typeface="Angsana New" panose="02020603050405020304" pitchFamily="18" charset="-34"/>
                <a:cs typeface="B Baran" panose="00000400000000000000" pitchFamily="2" charset="-78"/>
              </a:rPr>
              <a:t>و عضلات</a:t>
            </a:r>
            <a:r>
              <a:rPr lang="fa-IR" dirty="0" smtClean="0">
                <a:latin typeface="Angsana New" panose="02020603050405020304" pitchFamily="18" charset="-34"/>
                <a:cs typeface="B Baran" panose="00000400000000000000" pitchFamily="2" charset="-78"/>
              </a:rPr>
              <a:t>،</a:t>
            </a:r>
            <a:r>
              <a:rPr lang="fa-IR" dirty="0">
                <a:latin typeface="Angsana New" panose="02020603050405020304" pitchFamily="18" charset="-34"/>
                <a:cs typeface="B Baran" panose="00000400000000000000" pitchFamily="2" charset="-78"/>
              </a:rPr>
              <a:t> کاهش چاقی، احتمال ابتلا به بیمار یهایی همچون سرطان، بیمار </a:t>
            </a:r>
            <a:r>
              <a:rPr lang="fa-IR" dirty="0" smtClean="0">
                <a:latin typeface="Angsana New" panose="02020603050405020304" pitchFamily="18" charset="-34"/>
                <a:cs typeface="B Baran" panose="00000400000000000000" pitchFamily="2" charset="-78"/>
              </a:rPr>
              <a:t>یهای قلبی</a:t>
            </a:r>
            <a:r>
              <a:rPr lang="fa-IR" dirty="0">
                <a:latin typeface="Angsana New" panose="02020603050405020304" pitchFamily="18" charset="-34"/>
                <a:cs typeface="B Baran" panose="00000400000000000000" pitchFamily="2" charset="-78"/>
              </a:rPr>
              <a:t>، مرض </a:t>
            </a:r>
            <a:r>
              <a:rPr lang="fa-IR" dirty="0">
                <a:latin typeface="Angsana New" panose="02020603050405020304" pitchFamily="18" charset="-34"/>
                <a:cs typeface="B Baran" panose="00000400000000000000" pitchFamily="2" charset="-78"/>
              </a:rPr>
              <a:t>قند(دیابت</a:t>
            </a:r>
            <a:r>
              <a:rPr lang="fa-IR" dirty="0" smtClean="0">
                <a:latin typeface="Angsana New" panose="02020603050405020304" pitchFamily="18" charset="-34"/>
                <a:cs typeface="B Baran" panose="00000400000000000000" pitchFamily="2" charset="-78"/>
              </a:rPr>
              <a:t>) و</a:t>
            </a:r>
            <a:r>
              <a:rPr lang="fa-IR" dirty="0">
                <a:latin typeface="Angsana New" panose="02020603050405020304" pitchFamily="18" charset="-34"/>
                <a:cs typeface="B Baran" panose="00000400000000000000" pitchFamily="2" charset="-78"/>
              </a:rPr>
              <a:t>.. </a:t>
            </a:r>
            <a:r>
              <a:rPr lang="fa-IR" dirty="0" smtClean="0">
                <a:latin typeface="Angsana New" panose="02020603050405020304" pitchFamily="18" charset="-34"/>
                <a:cs typeface="B Baran" panose="00000400000000000000" pitchFamily="2" charset="-78"/>
              </a:rPr>
              <a:t>میشود</a:t>
            </a:r>
            <a:r>
              <a:rPr lang="fa-IR" dirty="0">
                <a:latin typeface="Angsana New" panose="02020603050405020304" pitchFamily="18" charset="-34"/>
                <a:cs typeface="B Baran" panose="00000400000000000000" pitchFamily="2" charset="-78"/>
              </a:rPr>
              <a:t>.</a:t>
            </a:r>
          </a:p>
          <a:p>
            <a:endParaRPr lang="fa-IR" dirty="0" smtClean="0">
              <a:latin typeface="Angsana New" panose="02020603050405020304" pitchFamily="18" charset="-34"/>
              <a:cs typeface="B Baran" panose="00000400000000000000" pitchFamily="2" charset="-78"/>
            </a:endParaRPr>
          </a:p>
          <a:p>
            <a:r>
              <a:rPr lang="fa-IR" dirty="0" smtClean="0">
                <a:latin typeface="Angsana New" panose="02020603050405020304" pitchFamily="18" charset="-34"/>
                <a:cs typeface="B Baran" panose="00000400000000000000" pitchFamily="2" charset="-78"/>
              </a:rPr>
              <a:t> </a:t>
            </a:r>
            <a:endParaRPr lang="fa-IR" dirty="0">
              <a:latin typeface="Angsana New" panose="02020603050405020304" pitchFamily="18" charset="-34"/>
              <a:cs typeface="B Baran" panose="00000400000000000000" pitchFamily="2" charset="-78"/>
            </a:endParaRPr>
          </a:p>
          <a:p>
            <a:endParaRPr lang="fa-IR" dirty="0">
              <a:latin typeface="Angsana New" panose="02020603050405020304" pitchFamily="18" charset="-34"/>
              <a:cs typeface="B Baran" panose="00000400000000000000" pitchFamily="2" charset="-78"/>
            </a:endParaRPr>
          </a:p>
          <a:p>
            <a:pPr algn="justLow">
              <a:lnSpc>
                <a:spcPct val="100000"/>
              </a:lnSpc>
            </a:pPr>
            <a:endParaRPr lang="fa-IR" dirty="0" smtClean="0"/>
          </a:p>
          <a:p>
            <a:pPr algn="justLow">
              <a:lnSpc>
                <a:spcPct val="100000"/>
              </a:lnSpc>
            </a:pPr>
            <a:endParaRPr lang="fa-IR" dirty="0" smtClean="0"/>
          </a:p>
          <a:p>
            <a:pPr algn="justLow">
              <a:lnSpc>
                <a:spcPct val="100000"/>
              </a:lnSpc>
            </a:pPr>
            <a:endParaRPr lang="fa-IR" dirty="0" smtClean="0"/>
          </a:p>
          <a:p>
            <a:pPr algn="justLow">
              <a:lnSpc>
                <a:spcPct val="100000"/>
              </a:lnSpc>
            </a:pPr>
            <a:endParaRPr lang="fa-IR" dirty="0" smtClean="0"/>
          </a:p>
          <a:p>
            <a:pPr algn="justLow">
              <a:lnSpc>
                <a:spcPct val="100000"/>
              </a:lnSpc>
            </a:pPr>
            <a:endParaRPr lang="fa-IR" dirty="0" smtClean="0"/>
          </a:p>
          <a:p>
            <a:pPr algn="justLow">
              <a:lnSpc>
                <a:spcPct val="100000"/>
              </a:lnSpc>
            </a:pPr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4AB6C-F360-412A-B651-63EA6BC5C73B}" type="slidenum">
              <a:rPr lang="fa-IR" smtClean="0"/>
              <a:t>4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696657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dirty="0">
                <a:solidFill>
                  <a:prstClr val="black"/>
                </a:solidFill>
                <a:cs typeface="B Aseman" panose="00000400000000000000" pitchFamily="2" charset="-78"/>
              </a:rPr>
              <a:t>زمان و مکان انجام ورزش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8800" y="1690688"/>
            <a:ext cx="10795000" cy="5014911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fa-IR" sz="3000" dirty="0">
                <a:latin typeface="Angsana New" panose="02020603050405020304" pitchFamily="18" charset="-34"/>
                <a:cs typeface="B Baran" panose="00000400000000000000" pitchFamily="2" charset="-78"/>
              </a:rPr>
              <a:t>ما میتوانیم بر حسب شرایط خود، زمان ومکان مناسب را بیابیم.</a:t>
            </a:r>
          </a:p>
          <a:p>
            <a:pPr>
              <a:lnSpc>
                <a:spcPct val="110000"/>
              </a:lnSpc>
            </a:pPr>
            <a:r>
              <a:rPr lang="fa-IR" sz="3000" dirty="0">
                <a:latin typeface="Angsana New" panose="02020603050405020304" pitchFamily="18" charset="-34"/>
                <a:cs typeface="B Baran" panose="00000400000000000000" pitchFamily="2" charset="-78"/>
              </a:rPr>
              <a:t>باید سعی کنیم بهترین زمان را برای انجام ورزش پیدا کنیم.</a:t>
            </a:r>
          </a:p>
          <a:p>
            <a:pPr>
              <a:lnSpc>
                <a:spcPct val="110000"/>
              </a:lnSpc>
            </a:pPr>
            <a:r>
              <a:rPr lang="fa-IR" sz="3000" dirty="0">
                <a:latin typeface="Angsana New" panose="02020603050405020304" pitchFamily="18" charset="-34"/>
                <a:cs typeface="B Baran" panose="00000400000000000000" pitchFamily="2" charset="-78"/>
              </a:rPr>
              <a:t>باید ببینیم در کدا م ساعت، لذت بیشتری از ورزش میبریم و ورزش برا یمان راحتتر است.</a:t>
            </a:r>
          </a:p>
          <a:p>
            <a:pPr>
              <a:lnSpc>
                <a:spcPct val="170000"/>
              </a:lnSpc>
            </a:pPr>
            <a:endParaRPr lang="fa-IR" sz="8600" dirty="0">
              <a:latin typeface="Angsana New" panose="02020603050405020304" pitchFamily="18" charset="-34"/>
              <a:cs typeface="B Baran" panose="00000400000000000000" pitchFamily="2" charset="-78"/>
            </a:endParaRPr>
          </a:p>
          <a:p>
            <a:pPr>
              <a:lnSpc>
                <a:spcPct val="170000"/>
              </a:lnSpc>
            </a:pPr>
            <a:endParaRPr lang="fa-IR" sz="8600" dirty="0">
              <a:latin typeface="Angsana New" panose="02020603050405020304" pitchFamily="18" charset="-34"/>
              <a:cs typeface="B Baran" panose="00000400000000000000" pitchFamily="2" charset="-78"/>
            </a:endParaRPr>
          </a:p>
          <a:p>
            <a:endParaRPr lang="fa-IR" dirty="0" smtClean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4175" y="4354512"/>
            <a:ext cx="2686050" cy="1704975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4AB6C-F360-412A-B651-63EA6BC5C73B}" type="slidenum">
              <a:rPr lang="fa-IR" smtClean="0"/>
              <a:t>5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2073947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>
                <a:solidFill>
                  <a:prstClr val="black"/>
                </a:solidFill>
                <a:cs typeface="B Aseman" panose="00000400000000000000" pitchFamily="2" charset="-78"/>
              </a:rPr>
              <a:t>زمان و مکان انجام ورزش</a:t>
            </a:r>
            <a:endParaRPr lang="fa-IR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r>
              <a:rPr lang="fa-IR" dirty="0">
                <a:latin typeface="Angsana New" panose="02020603050405020304" pitchFamily="18" charset="-34"/>
                <a:cs typeface="B Baran" panose="00000400000000000000" pitchFamily="2" charset="-78"/>
              </a:rPr>
              <a:t>ورزش هم در صبح و هم </a:t>
            </a:r>
            <a:r>
              <a:rPr lang="fa-IR" dirty="0" smtClean="0">
                <a:latin typeface="Angsana New" panose="02020603050405020304" pitchFamily="18" charset="-34"/>
                <a:cs typeface="B Baran" panose="00000400000000000000" pitchFamily="2" charset="-78"/>
              </a:rPr>
              <a:t>بعد ازظهر </a:t>
            </a:r>
            <a:r>
              <a:rPr lang="fa-IR" dirty="0">
                <a:latin typeface="Angsana New" panose="02020603050405020304" pitchFamily="18" charset="-34"/>
                <a:cs typeface="B Baran" panose="00000400000000000000" pitchFamily="2" charset="-78"/>
              </a:rPr>
              <a:t>درسلامت ما موثر است.</a:t>
            </a:r>
          </a:p>
          <a:p>
            <a:r>
              <a:rPr lang="fa-IR" dirty="0">
                <a:latin typeface="Angsana New" panose="02020603050405020304" pitchFamily="18" charset="-34"/>
                <a:cs typeface="B Baran" panose="00000400000000000000" pitchFamily="2" charset="-78"/>
              </a:rPr>
              <a:t>انتخاب یک زمانی ا ززما نهاي خاص درطول روز برای انجام ورزش و وفادار ماندن به آن، اهمیت زیادی دارد.</a:t>
            </a:r>
          </a:p>
          <a:p>
            <a:r>
              <a:rPr lang="fa-IR" dirty="0">
                <a:latin typeface="Angsana New" panose="02020603050405020304" pitchFamily="18" charset="-34"/>
                <a:cs typeface="B Baran" panose="00000400000000000000" pitchFamily="2" charset="-78"/>
              </a:rPr>
              <a:t>نباید سه ساعت قبل از خواب و دو ساعت قبل از خوردن غذا ورزش کنیم زیرا باعث مشکل در هضم غذا و به خواب رفتن می </a:t>
            </a:r>
            <a:r>
              <a:rPr lang="fa-IR" dirty="0" smtClean="0">
                <a:latin typeface="Angsana New" panose="02020603050405020304" pitchFamily="18" charset="-34"/>
                <a:cs typeface="B Baran" panose="00000400000000000000" pitchFamily="2" charset="-78"/>
              </a:rPr>
              <a:t>شود.</a:t>
            </a:r>
            <a:endParaRPr lang="fa-IR" dirty="0">
              <a:latin typeface="Angsana New" panose="02020603050405020304" pitchFamily="18" charset="-34"/>
              <a:cs typeface="B Baran" panose="00000400000000000000" pitchFamily="2" charset="-78"/>
            </a:endParaRPr>
          </a:p>
          <a:p>
            <a:endParaRPr lang="fa-IR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4AB6C-F360-412A-B651-63EA6BC5C73B}" type="slidenum">
              <a:rPr lang="fa-IR" smtClean="0"/>
              <a:t>6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3161076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>
                <a:solidFill>
                  <a:prstClr val="black"/>
                </a:solidFill>
                <a:cs typeface="B Aseman" panose="00000400000000000000" pitchFamily="2" charset="-78"/>
              </a:rPr>
              <a:t>زمان و مکان انجام ورزش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lnSpc>
                <a:spcPct val="110000"/>
              </a:lnSpc>
            </a:pPr>
            <a:endParaRPr lang="fa-IR" dirty="0" smtClean="0">
              <a:latin typeface="Angsana New" panose="02020603050405020304" pitchFamily="18" charset="-34"/>
              <a:cs typeface="B Baran" panose="00000400000000000000" pitchFamily="2" charset="-78"/>
            </a:endParaRPr>
          </a:p>
          <a:p>
            <a:pPr>
              <a:lnSpc>
                <a:spcPct val="110000"/>
              </a:lnSpc>
            </a:pPr>
            <a:endParaRPr lang="fa-IR" dirty="0">
              <a:latin typeface="Angsana New" panose="02020603050405020304" pitchFamily="18" charset="-34"/>
              <a:cs typeface="B Baran" panose="00000400000000000000" pitchFamily="2" charset="-78"/>
            </a:endParaRPr>
          </a:p>
          <a:p>
            <a:endParaRPr lang="fa-IR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6200" y="1825625"/>
            <a:ext cx="10007600" cy="4351338"/>
          </a:xfrm>
        </p:spPr>
        <p:txBody>
          <a:bodyPr>
            <a:noAutofit/>
          </a:bodyPr>
          <a:lstStyle/>
          <a:p>
            <a:r>
              <a:rPr lang="fa-IR" dirty="0">
                <a:latin typeface="Angsana New" panose="02020603050405020304" pitchFamily="18" charset="-34"/>
                <a:cs typeface="B Baran" panose="00000400000000000000" pitchFamily="2" charset="-78"/>
              </a:rPr>
              <a:t>در جایی ورزش کنیم که راحت باشیم.</a:t>
            </a:r>
          </a:p>
          <a:p>
            <a:r>
              <a:rPr lang="fa-IR" dirty="0">
                <a:latin typeface="Angsana New" panose="02020603050405020304" pitchFamily="18" charset="-34"/>
                <a:cs typeface="B Baran" panose="00000400000000000000" pitchFamily="2" charset="-78"/>
              </a:rPr>
              <a:t>لازم نیست که حتما فضای بزرگی در اختیار داشته باشيم؛ مثلا میتوانیم در حیاط مدرسه یا یک گوشه از منزل، ورزش کنیم .</a:t>
            </a:r>
          </a:p>
          <a:p>
            <a:r>
              <a:rPr lang="fa-IR" dirty="0">
                <a:latin typeface="Angsana New" panose="02020603050405020304" pitchFamily="18" charset="-34"/>
                <a:cs typeface="B Baran" panose="00000400000000000000" pitchFamily="2" charset="-78"/>
              </a:rPr>
              <a:t>میتوانیم برای تنوع هم که شده، گاهی مکان انجام ورزش را تغییردهیم؛ این بستگی به خود ما و شرایطمان </a:t>
            </a:r>
            <a:r>
              <a:rPr lang="fa-IR" dirty="0" smtClean="0">
                <a:latin typeface="Angsana New" panose="02020603050405020304" pitchFamily="18" charset="-34"/>
                <a:cs typeface="B Baran" panose="00000400000000000000" pitchFamily="2" charset="-78"/>
              </a:rPr>
              <a:t>دارد.</a:t>
            </a:r>
            <a:endParaRPr lang="fa-IR" dirty="0">
              <a:latin typeface="Angsana New" panose="02020603050405020304" pitchFamily="18" charset="-34"/>
              <a:cs typeface="B Baran" panose="00000400000000000000" pitchFamily="2" charset="-78"/>
            </a:endParaRPr>
          </a:p>
          <a:p>
            <a:endParaRPr lang="fa-IR" dirty="0">
              <a:latin typeface="Angsana New" panose="02020603050405020304" pitchFamily="18" charset="-34"/>
              <a:cs typeface="B Baran" panose="00000400000000000000" pitchFamily="2" charset="-78"/>
            </a:endParaRPr>
          </a:p>
          <a:p>
            <a:pPr marL="0" indent="0">
              <a:buNone/>
            </a:pPr>
            <a:endParaRPr lang="fa-IR" dirty="0">
              <a:latin typeface="Angsana New" panose="02020603050405020304" pitchFamily="18" charset="-34"/>
              <a:cs typeface="B Baran" panose="00000400000000000000" pitchFamily="2" charset="-78"/>
            </a:endParaRPr>
          </a:p>
          <a:p>
            <a:endParaRPr lang="fa-IR" sz="2200" dirty="0" smtClean="0">
              <a:latin typeface="Angsana New" panose="02020603050405020304" pitchFamily="18" charset="-34"/>
              <a:cs typeface="B Baran" panose="00000400000000000000" pitchFamily="2" charset="-78"/>
            </a:endParaRPr>
          </a:p>
          <a:p>
            <a:pPr marL="0" indent="0">
              <a:buNone/>
            </a:pPr>
            <a:endParaRPr lang="fa-IR" sz="2200" dirty="0">
              <a:latin typeface="Angsana New" panose="02020603050405020304" pitchFamily="18" charset="-34"/>
              <a:cs typeface="B Baran" panose="00000400000000000000" pitchFamily="2" charset="-78"/>
            </a:endParaRPr>
          </a:p>
          <a:p>
            <a:endParaRPr lang="fa-IR" sz="2200" dirty="0" smtClean="0">
              <a:latin typeface="Angsana New" panose="02020603050405020304" pitchFamily="18" charset="-34"/>
              <a:cs typeface="B Baran" panose="00000400000000000000" pitchFamily="2" charset="-78"/>
            </a:endParaRPr>
          </a:p>
          <a:p>
            <a:endParaRPr lang="fa-IR" sz="2200" dirty="0">
              <a:latin typeface="Angsana New" panose="02020603050405020304" pitchFamily="18" charset="-34"/>
              <a:cs typeface="B Baran" panose="00000400000000000000" pitchFamily="2" charset="-78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4AB6C-F360-412A-B651-63EA6BC5C73B}" type="slidenum">
              <a:rPr lang="fa-IR" smtClean="0"/>
              <a:t>7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5878584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>
                <a:solidFill>
                  <a:prstClr val="black"/>
                </a:solidFill>
                <a:cs typeface="B Aseman" panose="00000400000000000000" pitchFamily="2" charset="-78"/>
              </a:rPr>
              <a:t>توصیه هایی </a:t>
            </a:r>
            <a:r>
              <a:rPr lang="fa-IR" dirty="0">
                <a:solidFill>
                  <a:prstClr val="black"/>
                </a:solidFill>
                <a:cs typeface="B Aseman" panose="00000400000000000000" pitchFamily="2" charset="-78"/>
              </a:rPr>
              <a:t>برای انجام ورزش</a:t>
            </a:r>
            <a:endParaRPr lang="fa-IR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19200" y="1825625"/>
            <a:ext cx="10134600" cy="4351338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10000"/>
              </a:lnSpc>
            </a:pPr>
            <a:r>
              <a:rPr lang="fa-IR" sz="5100" dirty="0">
                <a:latin typeface="Angsana New" panose="02020603050405020304" pitchFamily="18" charset="-34"/>
                <a:cs typeface="B Baran" panose="00000400000000000000" pitchFamily="2" charset="-78"/>
              </a:rPr>
              <a:t>ورزش را كم كم شروع كنيم و یک مرتبه با شدت و به مدت زياد تمرين نكنيم.</a:t>
            </a:r>
          </a:p>
          <a:p>
            <a:pPr>
              <a:lnSpc>
                <a:spcPct val="110000"/>
              </a:lnSpc>
            </a:pPr>
            <a:r>
              <a:rPr lang="fa-IR" sz="5100" dirty="0">
                <a:latin typeface="Angsana New" panose="02020603050405020304" pitchFamily="18" charset="-34"/>
                <a:cs typeface="B Baran" panose="00000400000000000000" pitchFamily="2" charset="-78"/>
              </a:rPr>
              <a:t>برای شروع، بهتر است مدت زمان ورزش را از مقدار کم شروع کرده و کم کم زیاد کنیم.</a:t>
            </a:r>
          </a:p>
          <a:p>
            <a:pPr>
              <a:lnSpc>
                <a:spcPct val="110000"/>
              </a:lnSpc>
            </a:pPr>
            <a:r>
              <a:rPr lang="fa-IR" sz="5100" dirty="0">
                <a:latin typeface="Angsana New" panose="02020603050405020304" pitchFamily="18" charset="-34"/>
                <a:cs typeface="B Baran" panose="00000400000000000000" pitchFamily="2" charset="-78"/>
              </a:rPr>
              <a:t>در ابتدادا به جای یک ساعت ورزش،</a:t>
            </a:r>
          </a:p>
          <a:p>
            <a:pPr>
              <a:lnSpc>
                <a:spcPct val="110000"/>
              </a:lnSpc>
            </a:pPr>
            <a:r>
              <a:rPr lang="fa-IR" sz="5100" dirty="0">
                <a:latin typeface="Angsana New" panose="02020603050405020304" pitchFamily="18" charset="-34"/>
                <a:cs typeface="B Baran" panose="00000400000000000000" pitchFamily="2" charset="-78"/>
              </a:rPr>
              <a:t>میتوانیم صبح نیم ساعت و بعدازظهرهم نیم ساعت ورزش کنیم.</a:t>
            </a:r>
          </a:p>
          <a:p>
            <a:pPr>
              <a:lnSpc>
                <a:spcPct val="110000"/>
              </a:lnSpc>
            </a:pPr>
            <a:r>
              <a:rPr lang="fa-IR" sz="5100" dirty="0">
                <a:latin typeface="Angsana New" panose="02020603050405020304" pitchFamily="18" charset="-34"/>
                <a:cs typeface="B Baran" panose="00000400000000000000" pitchFamily="2" charset="-78"/>
              </a:rPr>
              <a:t>انجام ورزش وقت گیر نیست.</a:t>
            </a:r>
          </a:p>
          <a:p>
            <a:pPr>
              <a:lnSpc>
                <a:spcPct val="110000"/>
              </a:lnSpc>
            </a:pPr>
            <a:endParaRPr lang="fa-IR" sz="2400" dirty="0">
              <a:latin typeface="Angsana New" panose="02020603050405020304" pitchFamily="18" charset="-34"/>
              <a:cs typeface="B Baran" panose="00000400000000000000" pitchFamily="2" charset="-78"/>
            </a:endParaRPr>
          </a:p>
          <a:p>
            <a:pPr>
              <a:lnSpc>
                <a:spcPct val="110000"/>
              </a:lnSpc>
            </a:pPr>
            <a:endParaRPr lang="fa-IR" sz="2400" dirty="0">
              <a:latin typeface="Angsana New" panose="02020603050405020304" pitchFamily="18" charset="-34"/>
              <a:cs typeface="B Baran" panose="00000400000000000000" pitchFamily="2" charset="-78"/>
            </a:endParaRPr>
          </a:p>
          <a:p>
            <a:endParaRPr lang="fa-IR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4AB6C-F360-412A-B651-63EA6BC5C73B}" type="slidenum">
              <a:rPr lang="fa-IR" smtClean="0"/>
              <a:t>8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412826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>
                <a:solidFill>
                  <a:prstClr val="black"/>
                </a:solidFill>
                <a:cs typeface="B Aseman" panose="00000400000000000000" pitchFamily="2" charset="-78"/>
              </a:rPr>
              <a:t>توصیه هایی برای انجام ورزش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>
                <a:latin typeface="Angsana New" panose="02020603050405020304" pitchFamily="18" charset="-34"/>
                <a:cs typeface="B Baran" panose="00000400000000000000" pitchFamily="2" charset="-78"/>
              </a:rPr>
              <a:t>می توانیم صبح، کمی زودتر از </a:t>
            </a:r>
            <a:r>
              <a:rPr lang="fa-IR" dirty="0" smtClean="0">
                <a:latin typeface="Angsana New" panose="02020603050405020304" pitchFamily="18" charset="-34"/>
                <a:cs typeface="B Baran" panose="00000400000000000000" pitchFamily="2" charset="-78"/>
              </a:rPr>
              <a:t>خواب بیدار </a:t>
            </a:r>
            <a:r>
              <a:rPr lang="fa-IR" dirty="0">
                <a:latin typeface="Angsana New" panose="02020603050405020304" pitchFamily="18" charset="-34"/>
                <a:cs typeface="B Baran" panose="00000400000000000000" pitchFamily="2" charset="-78"/>
              </a:rPr>
              <a:t>شده و ورزش کنیم و يا مسيرخانه تا مدرسه را پياده طي كنيم.</a:t>
            </a:r>
          </a:p>
          <a:p>
            <a:r>
              <a:rPr lang="fa-IR" dirty="0">
                <a:latin typeface="Angsana New" panose="02020603050405020304" pitchFamily="18" charset="-34"/>
                <a:cs typeface="B Baran" panose="00000400000000000000" pitchFamily="2" charset="-78"/>
              </a:rPr>
              <a:t>اگر صبح زود بيدار شدن برا يمان مشكل است هر ساعتي از روز كه احساس میکنیم مناسبتر است را به ورزش اختصاص دهيم.</a:t>
            </a:r>
          </a:p>
          <a:p>
            <a:r>
              <a:rPr lang="fa-IR" dirty="0">
                <a:latin typeface="Angsana New" panose="02020603050405020304" pitchFamily="18" charset="-34"/>
                <a:cs typeface="B Baran" panose="00000400000000000000" pitchFamily="2" charset="-78"/>
              </a:rPr>
              <a:t>بهتر است ورزش را با اعضای خانواده و یا دوستا نمان انجام دهیم.</a:t>
            </a:r>
          </a:p>
          <a:p>
            <a:endParaRPr lang="fa-IR" dirty="0">
              <a:latin typeface="Angsana New" panose="02020603050405020304" pitchFamily="18" charset="-34"/>
              <a:cs typeface="B Baran" panose="00000400000000000000" pitchFamily="2" charset="-78"/>
            </a:endParaRPr>
          </a:p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4AB6C-F360-412A-B651-63EA6BC5C73B}" type="slidenum">
              <a:rPr lang="fa-IR" smtClean="0"/>
              <a:t>9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346357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458</TotalTime>
  <Words>1605</Words>
  <Application>Microsoft Office PowerPoint</Application>
  <PresentationFormat>Widescreen</PresentationFormat>
  <Paragraphs>147</Paragraphs>
  <Slides>22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30" baseType="lpstr">
      <vt:lpstr>Angsana New</vt:lpstr>
      <vt:lpstr>Arial</vt:lpstr>
      <vt:lpstr>B Aseman</vt:lpstr>
      <vt:lpstr>B Baran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ورزش چگونه به سلامت ما کمک میکند؟</vt:lpstr>
      <vt:lpstr>ادامه</vt:lpstr>
      <vt:lpstr>زمان و مکان انجام ورزش</vt:lpstr>
      <vt:lpstr>زمان و مکان انجام ورزش</vt:lpstr>
      <vt:lpstr>زمان و مکان انجام ورزش</vt:lpstr>
      <vt:lpstr>توصیه هایی برای انجام ورزش</vt:lpstr>
      <vt:lpstr>توصیه هایی برای انجام ورزش</vt:lpstr>
      <vt:lpstr>توصیه هایی برای انجام ورزش</vt:lpstr>
      <vt:lpstr>توصیه هایی برای انجام ورزش</vt:lpstr>
      <vt:lpstr>انواع فعالیتهای بدني که باید در برنامه زندگی روزانه خود قرار دهيم: </vt:lpstr>
      <vt:lpstr>فعاليتهاي بدنی هوازي: </vt:lpstr>
      <vt:lpstr>پیاده روی صحیح</vt:lpstr>
      <vt:lpstr>پیاده روی صحیح</vt:lpstr>
      <vt:lpstr>پیاده روی صحیح</vt:lpstr>
      <vt:lpstr>پیاده روی صحیح</vt:lpstr>
      <vt:lpstr>ادامه</vt:lpstr>
      <vt:lpstr>فعاليتهاي بدنی براي تقويت عضلاني</vt:lpstr>
      <vt:lpstr>فعالیت بدنی براي تقویت و استحکام استخوانی :</vt:lpstr>
      <vt:lpstr>نکات مهم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انواع گروههای غذایی</dc:title>
  <dc:creator>Fatemeh Saadati</dc:creator>
  <cp:lastModifiedBy>Fatemeh Saadati</cp:lastModifiedBy>
  <cp:revision>35</cp:revision>
  <dcterms:created xsi:type="dcterms:W3CDTF">2024-09-09T06:06:49Z</dcterms:created>
  <dcterms:modified xsi:type="dcterms:W3CDTF">2024-09-14T08:37:37Z</dcterms:modified>
</cp:coreProperties>
</file>